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media/image1.jpeg" ContentType="image/jpeg"/>
  <Override PartName="/ppt/notesSlides/notesSlide6.xml" ContentType="application/vnd.openxmlformats-officedocument.presentationml.notesSlide+xml"/>
  <Override PartName="/ppt/media/image2.jpeg" ContentType="image/jpeg"/>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Types>
</file>

<file path=_rels/.rels><?xml version="1.0" encoding="UTF-8" standalone="yes"?><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000000"/>
        </a:solidFill>
        <a:effectLst/>
        <a:uFillTx/>
        <a:latin typeface="+mn-lt"/>
        <a:ea typeface="+mn-ea"/>
        <a:cs typeface="+mn-cs"/>
        <a:sym typeface="Helvetica Light"/>
      </a:defRPr>
    </a:lvl1pPr>
    <a:lvl2pPr marL="0" marR="0" indent="228600" algn="ctr" defTabSz="825500"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000000"/>
        </a:solidFill>
        <a:effectLst/>
        <a:uFillTx/>
        <a:latin typeface="+mn-lt"/>
        <a:ea typeface="+mn-ea"/>
        <a:cs typeface="+mn-cs"/>
        <a:sym typeface="Helvetica Light"/>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file>

<file path=ppt/presProps.xml><?xml version="1.0" encoding="utf-8"?>
<p:presentationPr xmlns:a="http://schemas.openxmlformats.org/drawingml/2006/main" xmlns:r="http://schemas.openxmlformats.org/officeDocument/2006/relationships" xmlns:p="http://schemas.openxmlformats.org/presentationml/2006/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b="def" i="def"/>
      <a:tcStyle>
        <a:tcBdr/>
        <a:fill>
          <a:solidFill>
            <a:srgbClr val="E3E5E8"/>
          </a:solidFill>
        </a:fill>
      </a:tcStyle>
    </a:band2H>
    <a:firstCol>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b="def" i="def"/>
      <a:tcStyle>
        <a:tcBdr/>
        <a:fill>
          <a:solidFill>
            <a:srgbClr val="E1E0DA"/>
          </a:solidFill>
        </a:fill>
      </a:tcStyle>
    </a:band2H>
    <a:firstCol>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4D7"/>
          </a:solidFill>
        </a:fill>
      </a:tcStyle>
    </a:wholeTbl>
    <a:band2H>
      <a:tcTxStyle b="def" i="def"/>
      <a:tcStyle>
        <a:tcBdr/>
        <a:fill>
          <a:solidFill>
            <a:srgbClr val="C3C2C2"/>
          </a:solidFill>
        </a:fill>
      </a:tcStyle>
    </a:band2H>
    <a:firstCol>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b="def" i="def"/>
      <a:tcStyle>
        <a:tcBdr/>
        <a:fill>
          <a:solidFill>
            <a:srgbClr val="DCE5E6"/>
          </a:solidFill>
        </a:fill>
      </a:tcStyle>
    </a:band2H>
    <a:firstCol>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b="def" i="def"/>
      <a:tcStyle>
        <a:tcBdr/>
        <a:fill>
          <a:solidFill>
            <a:srgbClr val="DEDEDF"/>
          </a:solidFill>
        </a:fill>
      </a:tcStyle>
    </a:band2H>
    <a:firstCol>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b="def" i="def"/>
      <a:tcStyle>
        <a:tcBdr/>
        <a:fill>
          <a:solidFill>
            <a:srgbClr val="EDEEEE"/>
          </a:solidFill>
        </a:fill>
      </a:tcStyle>
    </a:band2H>
    <a:firstCol>
      <a:tcTxStyle b="on" i="off">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showComments="1"/>
</file>

<file path=ppt/_rels/presentation.xml.rels><?xml version="1.0" encoding="UTF-8" standalone="yes"?><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s>

</file>

<file path=ppt/notesMasters/_rels/notesMaster1.xml.rels><?xml version="1.0" encoding="UTF-8" standalone="yes"?><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 name="Shape 132"/>
          <p:cNvSpPr/>
          <p:nvPr>
            <p:ph type="sldImg"/>
          </p:nvPr>
        </p:nvSpPr>
        <p:spPr>
          <a:xfrm>
            <a:off x="1143000" y="685800"/>
            <a:ext cx="4572000" cy="3429000"/>
          </a:xfrm>
          <a:prstGeom prst="rect">
            <a:avLst/>
          </a:prstGeom>
        </p:spPr>
        <p:txBody>
          <a:bodyPr/>
          <a:lstStyle/>
          <a:p>
            <a:pPr/>
          </a:p>
        </p:txBody>
      </p:sp>
      <p:sp>
        <p:nvSpPr>
          <p:cNvPr id="133" name="Shape 133"/>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25000"/>
      </a:lnSpc>
      <a:defRPr sz="1400">
        <a:latin typeface="Avenir Roman"/>
        <a:ea typeface="Avenir Roman"/>
        <a:cs typeface="Avenir Roman"/>
        <a:sym typeface="Avenir Roman"/>
      </a:defRPr>
    </a:lvl1pPr>
    <a:lvl2pPr indent="228600" defTabSz="457200" latinLnBrk="0">
      <a:lnSpc>
        <a:spcPct val="125000"/>
      </a:lnSpc>
      <a:defRPr sz="1400">
        <a:latin typeface="Avenir Roman"/>
        <a:ea typeface="Avenir Roman"/>
        <a:cs typeface="Avenir Roman"/>
        <a:sym typeface="Avenir Roman"/>
      </a:defRPr>
    </a:lvl2pPr>
    <a:lvl3pPr indent="457200" defTabSz="457200" latinLnBrk="0">
      <a:lnSpc>
        <a:spcPct val="125000"/>
      </a:lnSpc>
      <a:defRPr sz="1400">
        <a:latin typeface="Avenir Roman"/>
        <a:ea typeface="Avenir Roman"/>
        <a:cs typeface="Avenir Roman"/>
        <a:sym typeface="Avenir Roman"/>
      </a:defRPr>
    </a:lvl3pPr>
    <a:lvl4pPr indent="685800" defTabSz="457200" latinLnBrk="0">
      <a:lnSpc>
        <a:spcPct val="125000"/>
      </a:lnSpc>
      <a:defRPr sz="1400">
        <a:latin typeface="Avenir Roman"/>
        <a:ea typeface="Avenir Roman"/>
        <a:cs typeface="Avenir Roman"/>
        <a:sym typeface="Avenir Roman"/>
      </a:defRPr>
    </a:lvl4pPr>
    <a:lvl5pPr indent="914400" defTabSz="457200" latinLnBrk="0">
      <a:lnSpc>
        <a:spcPct val="125000"/>
      </a:lnSpc>
      <a:defRPr sz="1400">
        <a:latin typeface="Avenir Roman"/>
        <a:ea typeface="Avenir Roman"/>
        <a:cs typeface="Avenir Roman"/>
        <a:sym typeface="Avenir Roman"/>
      </a:defRPr>
    </a:lvl5pPr>
    <a:lvl6pPr indent="1143000" defTabSz="457200" latinLnBrk="0">
      <a:lnSpc>
        <a:spcPct val="125000"/>
      </a:lnSpc>
      <a:defRPr sz="1400">
        <a:latin typeface="Avenir Roman"/>
        <a:ea typeface="Avenir Roman"/>
        <a:cs typeface="Avenir Roman"/>
        <a:sym typeface="Avenir Roman"/>
      </a:defRPr>
    </a:lvl6pPr>
    <a:lvl7pPr indent="1371600" defTabSz="457200" latinLnBrk="0">
      <a:lnSpc>
        <a:spcPct val="125000"/>
      </a:lnSpc>
      <a:defRPr sz="1400">
        <a:latin typeface="Avenir Roman"/>
        <a:ea typeface="Avenir Roman"/>
        <a:cs typeface="Avenir Roman"/>
        <a:sym typeface="Avenir Roman"/>
      </a:defRPr>
    </a:lvl7pPr>
    <a:lvl8pPr indent="1600200" defTabSz="457200" latinLnBrk="0">
      <a:lnSpc>
        <a:spcPct val="125000"/>
      </a:lnSpc>
      <a:defRPr sz="1400">
        <a:latin typeface="Avenir Roman"/>
        <a:ea typeface="Avenir Roman"/>
        <a:cs typeface="Avenir Roman"/>
        <a:sym typeface="Avenir Roman"/>
      </a:defRPr>
    </a:lvl8pPr>
    <a:lvl9pPr indent="1828800" defTabSz="457200" latinLnBrk="0">
      <a:lnSpc>
        <a:spcPct val="125000"/>
      </a:lnSpc>
      <a:defRPr sz="1400">
        <a:latin typeface="Avenir Roman"/>
        <a:ea typeface="Avenir Roman"/>
        <a:cs typeface="Avenir Roman"/>
        <a:sym typeface="Avenir Roman"/>
      </a:defRPr>
    </a:lvl9pPr>
  </p:notesStyle>
</p:notesMaster>
</file>

<file path=ppt/notesSlides/_rels/notesSlide1.xml.rels><?xml version="1.0" encoding="UTF-8" standalone="yes"?><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Relationships>

</file>

<file path=ppt/notesSlides/_rels/notesSlide10.xml.rels><?xml version="1.0" encoding="UTF-8" standalone="yes"?><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_rels/notesSlide11.xml.rels><?xml version="1.0" encoding="UTF-8" standalone="yes"?><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_rels/notesSlide12.xml.rels><?xml version="1.0" encoding="UTF-8" standalone="yes"?><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13.xml.rels><?xml version="1.0" encoding="UTF-8" standalone="yes"?><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_rels/notesSlide14.xml.rels><?xml version="1.0" encoding="UTF-8" standalone="yes"?><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_rels/notesSlide15.xml.rels><?xml version="1.0" encoding="UTF-8" standalone="yes"?><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Relationships>

</file>

<file path=ppt/notesSlides/_rels/notesSlide16.xml.rels><?xml version="1.0" encoding="UTF-8" standalone="yes"?><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Relationships>

</file>

<file path=ppt/notesSlides/_rels/notesSlide17.xml.rels><?xml version="1.0" encoding="UTF-8" standalone="yes"?><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Relationships>

</file>

<file path=ppt/notesSlides/_rels/notesSlide18.xml.rels><?xml version="1.0" encoding="UTF-8" standalone="yes"?><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Relationships>

</file>

<file path=ppt/notesSlides/_rels/notesSlide19.xml.rels><?xml version="1.0" encoding="UTF-8" standalone="yes"?><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Relationships>

</file>

<file path=ppt/notesSlides/_rels/notesSlide2.xml.rels><?xml version="1.0" encoding="UTF-8" standalone="yes"?><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20.xml.rels><?xml version="1.0" encoding="UTF-8" standalone="yes"?><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Relationships>

</file>

<file path=ppt/notesSlides/_rels/notesSlide21.xml.rels><?xml version="1.0" encoding="UTF-8" standalone="yes"?><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Relationships>

</file>

<file path=ppt/notesSlides/_rels/notesSlide22.xml.rels><?xml version="1.0" encoding="UTF-8" standalone="yes"?><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Relationships>

</file>

<file path=ppt/notesSlides/_rels/notesSlide23.xml.rels><?xml version="1.0" encoding="UTF-8" standalone="yes"?><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Relationships>

</file>

<file path=ppt/notesSlides/_rels/notesSlide24.xml.rels><?xml version="1.0" encoding="UTF-8" standalone="yes"?><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Relationships>

</file>

<file path=ppt/notesSlides/_rels/notesSlide25.xml.rels><?xml version="1.0" encoding="UTF-8" standalone="yes"?><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Relationships>

</file>

<file path=ppt/notesSlides/_rels/notesSlide26.xml.rels><?xml version="1.0" encoding="UTF-8" standalone="yes"?><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Relationships>

</file>

<file path=ppt/notesSlides/_rels/notesSlide27.xml.rels><?xml version="1.0" encoding="UTF-8" standalone="yes"?><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Relationships>

</file>

<file path=ppt/notesSlides/_rels/notesSlide28.xml.rels><?xml version="1.0" encoding="UTF-8" standalone="yes"?><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Relationships>

</file>

<file path=ppt/notesSlides/_rels/notesSlide29.xml.rels><?xml version="1.0" encoding="UTF-8" standalone="yes"?><Relationships xmlns="http://schemas.openxmlformats.org/package/2006/relationships"><Relationship Id="rId1" Type="http://schemas.openxmlformats.org/officeDocument/2006/relationships/slide" Target="../slides/slide29.xml"/><Relationship Id="rId2" Type="http://schemas.openxmlformats.org/officeDocument/2006/relationships/notesMaster" Target="../notesMasters/notesMaster1.xml"/></Relationships>

</file>

<file path=ppt/notesSlides/_rels/notesSlide3.xml.rels><?xml version="1.0" encoding="UTF-8" standalone="yes"?><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30.xml.rels><?xml version="1.0" encoding="UTF-8" standalone="yes"?><Relationships xmlns="http://schemas.openxmlformats.org/package/2006/relationships"><Relationship Id="rId1" Type="http://schemas.openxmlformats.org/officeDocument/2006/relationships/slide" Target="../slides/slide30.xml"/><Relationship Id="rId2" Type="http://schemas.openxmlformats.org/officeDocument/2006/relationships/notesMaster" Target="../notesMasters/notesMaster1.xml"/></Relationships>

</file>

<file path=ppt/notesSlides/_rels/notesSlide31.xml.rels><?xml version="1.0" encoding="UTF-8" standalone="yes"?><Relationships xmlns="http://schemas.openxmlformats.org/package/2006/relationships"><Relationship Id="rId1" Type="http://schemas.openxmlformats.org/officeDocument/2006/relationships/slide" Target="../slides/slide31.xml"/><Relationship Id="rId2" Type="http://schemas.openxmlformats.org/officeDocument/2006/relationships/notesMaster" Target="../notesMasters/notesMaster1.xml"/></Relationships>

</file>

<file path=ppt/notesSlides/_rels/notesSlide32.xml.rels><?xml version="1.0" encoding="UTF-8" standalone="yes"?><Relationships xmlns="http://schemas.openxmlformats.org/package/2006/relationships"><Relationship Id="rId1" Type="http://schemas.openxmlformats.org/officeDocument/2006/relationships/slide" Target="../slides/slide32.xml"/><Relationship Id="rId2" Type="http://schemas.openxmlformats.org/officeDocument/2006/relationships/notesMaster" Target="../notesMasters/notesMaster1.xml"/></Relationships>

</file>

<file path=ppt/notesSlides/_rels/notesSlide33.xml.rels><?xml version="1.0" encoding="UTF-8" standalone="yes"?><Relationships xmlns="http://schemas.openxmlformats.org/package/2006/relationships"><Relationship Id="rId1" Type="http://schemas.openxmlformats.org/officeDocument/2006/relationships/slide" Target="../slides/slide33.xml"/><Relationship Id="rId2" Type="http://schemas.openxmlformats.org/officeDocument/2006/relationships/notesMaster" Target="../notesMasters/notesMaster1.xml"/></Relationships>

</file>

<file path=ppt/notesSlides/_rels/notesSlide34.xml.rels><?xml version="1.0" encoding="UTF-8" standalone="yes"?><Relationships xmlns="http://schemas.openxmlformats.org/package/2006/relationships"><Relationship Id="rId1" Type="http://schemas.openxmlformats.org/officeDocument/2006/relationships/slide" Target="../slides/slide34.xml"/><Relationship Id="rId2" Type="http://schemas.openxmlformats.org/officeDocument/2006/relationships/notesMaster" Target="../notesMasters/notesMaster1.xml"/></Relationships>

</file>

<file path=ppt/notesSlides/_rels/notesSlide4.xml.rels><?xml version="1.0" encoding="UTF-8" standalone="yes"?><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5.xml.rels><?xml version="1.0" encoding="UTF-8" standalone="yes"?><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6.xml.rels><?xml version="1.0" encoding="UTF-8" standalone="yes"?><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7.xml.rels><?xml version="1.0" encoding="UTF-8" standalone="yes"?><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8.xml.rels><?xml version="1.0" encoding="UTF-8" standalone="yes"?><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9.xml.rels><?xml version="1.0" encoding="UTF-8" standalone="yes"?><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9" name="Shape 139"/>
          <p:cNvSpPr/>
          <p:nvPr>
            <p:ph type="sldImg"/>
          </p:nvPr>
        </p:nvSpPr>
        <p:spPr>
          <a:prstGeom prst="rect">
            <a:avLst/>
          </a:prstGeom>
        </p:spPr>
        <p:txBody>
          <a:bodyPr/>
          <a:lstStyle/>
          <a:p>
            <a:pPr/>
          </a:p>
        </p:txBody>
      </p:sp>
      <p:sp>
        <p:nvSpPr>
          <p:cNvPr id="140" name="Shape 140"/>
          <p:cNvSpPr/>
          <p:nvPr>
            <p:ph type="body" sz="quarter" idx="1"/>
          </p:nvPr>
        </p:nvSpPr>
        <p:spPr>
          <a:prstGeom prst="rect">
            <a:avLst/>
          </a:prstGeom>
        </p:spPr>
        <p:txBody>
          <a:bodyPr/>
          <a:lstStyle/>
          <a:p>
            <a:pPr defTabSz="304800">
              <a:lnSpc>
                <a:spcPct val="100000"/>
              </a:lnSpc>
              <a:defRPr sz="2000">
                <a:latin typeface="Lucida Grande"/>
                <a:ea typeface="Lucida Grande"/>
                <a:cs typeface="Lucida Grande"/>
                <a:sym typeface="Lucida Grande"/>
              </a:defRPr>
            </a:pPr>
            <a:r>
              <a:t>Hello </a:t>
            </a:r>
          </a:p>
          <a:p>
            <a:pPr defTabSz="304800">
              <a:lnSpc>
                <a:spcPct val="100000"/>
              </a:lnSpc>
              <a:defRPr sz="2000">
                <a:latin typeface="Lucida Grande"/>
                <a:ea typeface="Lucida Grande"/>
                <a:cs typeface="Lucida Grande"/>
                <a:sym typeface="Lucida Grande"/>
              </a:defRPr>
            </a:pPr>
            <a:r>
              <a:t>I’m</a:t>
            </a:r>
          </a:p>
          <a:p>
            <a:pPr defTabSz="304800">
              <a:lnSpc>
                <a:spcPct val="100000"/>
              </a:lnSpc>
              <a:defRPr sz="2000">
                <a:latin typeface="Lucida Grande"/>
                <a:ea typeface="Lucida Grande"/>
                <a:cs typeface="Lucida Grande"/>
                <a:sym typeface="Lucida Grande"/>
              </a:defRPr>
            </a:pPr>
            <a:r>
              <a:t>How the BBC are using micro service architectures or microservices in the wild</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8" name="Shape 208"/>
          <p:cNvSpPr/>
          <p:nvPr>
            <p:ph type="sldImg"/>
          </p:nvPr>
        </p:nvSpPr>
        <p:spPr>
          <a:prstGeom prst="rect">
            <a:avLst/>
          </a:prstGeom>
        </p:spPr>
        <p:txBody>
          <a:bodyPr/>
          <a:lstStyle/>
          <a:p>
            <a:pPr/>
          </a:p>
        </p:txBody>
      </p:sp>
      <p:sp>
        <p:nvSpPr>
          <p:cNvPr id="209" name="Shape 209"/>
          <p:cNvSpPr/>
          <p:nvPr>
            <p:ph type="body" sz="quarter" idx="1"/>
          </p:nvPr>
        </p:nvSpPr>
        <p:spPr>
          <a:prstGeom prst="rect">
            <a:avLst/>
          </a:prstGeom>
        </p:spPr>
        <p:txBody>
          <a:bodyPr/>
          <a:lstStyle/>
          <a:p>
            <a:pPr>
              <a:defRPr sz="1600"/>
            </a:pPr>
            <a:r>
              <a:t>It also uses ACME - our games management service - Bitesize uses this for quizzes and mock exam questions. </a:t>
            </a:r>
          </a:p>
          <a:p>
            <a:pPr marL="228600" indent="-228600">
              <a:buSzPct val="100000"/>
              <a:buChar char="•"/>
              <a:defRPr sz="1600"/>
            </a:pPr>
            <a:r>
              <a:t>shared with other BBC teams (Children’s BBC uses them too), so this is a monolith in itself </a:t>
            </a:r>
          </a:p>
          <a:p>
            <a:pPr>
              <a:defRPr sz="1600"/>
            </a:pPr>
            <a:r>
              <a:t>Around 2012 the Bitesize team started to move towards a microservices architecture - breaking away components and content that could be seen as isolated functionality.  </a:t>
            </a:r>
          </a:p>
          <a:p>
            <a:pPr>
              <a:defRPr sz="1600"/>
            </a:pPr>
            <a:r>
              <a:rPr>
                <a:latin typeface="Avenir Black"/>
                <a:ea typeface="Avenir Black"/>
                <a:cs typeface="Avenir Black"/>
                <a:sym typeface="Avenir Black"/>
              </a:rPr>
              <a:t>Where to start with micro service architecture</a:t>
            </a:r>
            <a:endParaRPr>
              <a:latin typeface="Avenir Black"/>
              <a:ea typeface="Avenir Black"/>
              <a:cs typeface="Avenir Black"/>
              <a:sym typeface="Avenir Black"/>
            </a:endParaRPr>
          </a:p>
          <a:p>
            <a:pPr marL="195384" indent="-195384">
              <a:buSzPct val="75000"/>
              <a:buChar char="•"/>
              <a:defRPr sz="1600"/>
            </a:pPr>
            <a:r>
              <a:t>identify a problem and solve it outside the monolith</a:t>
            </a:r>
          </a:p>
          <a:p>
            <a:pPr>
              <a:buClr>
                <a:srgbClr val="000000"/>
              </a:buClr>
              <a:defRPr sz="1600"/>
            </a:pPr>
          </a:p>
          <a:p>
            <a:pPr>
              <a:buClr>
                <a:srgbClr val="000000"/>
              </a:buClr>
              <a:defRPr sz="1600"/>
            </a:pPr>
            <a:r>
              <a:t>Bitesize has some unique problems which it has to solve, Equations and Formula especially for in Maths and Science subjects</a:t>
            </a:r>
          </a:p>
          <a:p>
            <a:pPr marL="228600" indent="-228600">
              <a:buClr>
                <a:srgbClr val="000000"/>
              </a:buClr>
              <a:buSzPct val="100000"/>
              <a:buChar char="•"/>
              <a:defRPr sz="1600"/>
            </a:pPr>
            <a:r>
              <a:t> use LaTeX format</a:t>
            </a:r>
          </a:p>
          <a:p>
            <a:pPr marL="228600" indent="-228600">
              <a:buClr>
                <a:srgbClr val="000000"/>
              </a:buClr>
              <a:buSzPct val="100000"/>
              <a:buChar char="•"/>
              <a:defRPr sz="1600"/>
            </a:pPr>
            <a:r>
              <a:t>tried online equation editors - </a:t>
            </a:r>
          </a:p>
          <a:p>
            <a:pPr lvl="1" marL="457200" indent="-228600">
              <a:buClr>
                <a:srgbClr val="000000"/>
              </a:buClr>
              <a:buSzPct val="100000"/>
              <a:buChar char="•"/>
              <a:defRPr sz="1600"/>
            </a:pPr>
            <a:r>
              <a:t>no existing package for long maths or long division</a:t>
            </a:r>
          </a:p>
          <a:p>
            <a:pPr lvl="1" marL="457200" indent="-228600">
              <a:buClr>
                <a:srgbClr val="000000"/>
              </a:buClr>
              <a:buSzPct val="100000"/>
              <a:buChar char="•"/>
              <a:defRPr sz="1600"/>
            </a:pPr>
            <a:r>
              <a:t>iSite and online systems unrelated</a:t>
            </a:r>
          </a:p>
          <a:p>
            <a:pPr>
              <a:defRPr sz="1600"/>
            </a:pPr>
          </a:p>
          <a:p>
            <a:pPr>
              <a:defRPr sz="1600"/>
            </a:pPr>
          </a:p>
          <a:p>
            <a:pPr>
              <a:defRPr sz="1600"/>
            </a:p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7" name="Shape 217"/>
          <p:cNvSpPr/>
          <p:nvPr>
            <p:ph type="sldImg"/>
          </p:nvPr>
        </p:nvSpPr>
        <p:spPr>
          <a:prstGeom prst="rect">
            <a:avLst/>
          </a:prstGeom>
        </p:spPr>
        <p:txBody>
          <a:bodyPr/>
          <a:lstStyle/>
          <a:p>
            <a:pPr/>
          </a:p>
        </p:txBody>
      </p:sp>
      <p:sp>
        <p:nvSpPr>
          <p:cNvPr id="218" name="Shape 218"/>
          <p:cNvSpPr/>
          <p:nvPr>
            <p:ph type="body" sz="quarter" idx="1"/>
          </p:nvPr>
        </p:nvSpPr>
        <p:spPr>
          <a:prstGeom prst="rect">
            <a:avLst/>
          </a:prstGeom>
        </p:spPr>
        <p:txBody>
          <a:bodyPr/>
          <a:lstStyle/>
          <a:p>
            <a:pPr>
              <a:defRPr sz="1600"/>
            </a:pPr>
            <a:r>
              <a:t>Created a micro service on AWS - Equation Chef a service that renders equations for LaTeX strings.</a:t>
            </a:r>
          </a:p>
          <a:p>
            <a:pPr>
              <a:defRPr sz="1600"/>
            </a:pPr>
            <a:r>
              <a:t>The system works by </a:t>
            </a:r>
          </a:p>
          <a:p>
            <a:pPr marL="228600" indent="-228600">
              <a:buSzPct val="100000"/>
              <a:buChar char="•"/>
              <a:defRPr sz="1600"/>
            </a:pPr>
            <a:r>
              <a:t>sending requests to Latex packages </a:t>
            </a:r>
          </a:p>
          <a:p>
            <a:pPr marL="228600" indent="-228600">
              <a:buSzPct val="100000"/>
              <a:buChar char="•"/>
              <a:defRPr sz="1600"/>
            </a:pPr>
            <a:r>
              <a:t>which create a pdf containing the formula, </a:t>
            </a:r>
          </a:p>
          <a:p>
            <a:pPr marL="228600" indent="-228600">
              <a:buSzPct val="100000"/>
              <a:buChar char="•"/>
              <a:defRPr sz="1600"/>
            </a:pPr>
            <a:r>
              <a:t>which is in turn converted into a '.png' with a transparent background </a:t>
            </a:r>
          </a:p>
          <a:p>
            <a:pPr marL="228600" indent="-228600">
              <a:buSzPct val="100000"/>
              <a:buChar char="•"/>
              <a:defRPr sz="1600"/>
            </a:pPr>
            <a:r>
              <a:t>which is rendered on the website front-end Bitesize App via iSite.</a:t>
            </a:r>
          </a:p>
          <a:p>
            <a:pPr>
              <a:defRPr sz="1600"/>
            </a:p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26" name="Shape 226"/>
          <p:cNvSpPr/>
          <p:nvPr>
            <p:ph type="sldImg"/>
          </p:nvPr>
        </p:nvSpPr>
        <p:spPr>
          <a:prstGeom prst="rect">
            <a:avLst/>
          </a:prstGeom>
        </p:spPr>
        <p:txBody>
          <a:bodyPr/>
          <a:lstStyle/>
          <a:p>
            <a:pPr/>
          </a:p>
        </p:txBody>
      </p:sp>
      <p:sp>
        <p:nvSpPr>
          <p:cNvPr id="227" name="Shape 227"/>
          <p:cNvSpPr/>
          <p:nvPr>
            <p:ph type="body" sz="quarter" idx="1"/>
          </p:nvPr>
        </p:nvSpPr>
        <p:spPr>
          <a:prstGeom prst="rect">
            <a:avLst/>
          </a:prstGeom>
        </p:spPr>
        <p:txBody>
          <a:bodyPr/>
          <a:lstStyle/>
          <a:p>
            <a:pPr>
              <a:defRPr sz="1600"/>
            </a:pPr>
            <a:r>
              <a:t>Another problem was our CMS (iSite) did not really have the capabilities and functionalities that the Editorial teams required to upload and use of assets such as infographics.  </a:t>
            </a:r>
          </a:p>
          <a:p>
            <a:pPr>
              <a:defRPr sz="1600"/>
            </a:pPr>
            <a:r>
              <a:t>so the team built another micro service to allow them to upload binary assets (such as this infographic) to S3 buckets, which is then made available to Bitesize to render into on the Bitesize site.</a:t>
            </a:r>
          </a:p>
          <a:p>
            <a:pPr>
              <a:defRPr sz="1600"/>
            </a:pPr>
            <a:r>
              <a:t>and the team called it BAM</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35" name="Shape 235"/>
          <p:cNvSpPr/>
          <p:nvPr>
            <p:ph type="sldImg"/>
          </p:nvPr>
        </p:nvSpPr>
        <p:spPr>
          <a:prstGeom prst="rect">
            <a:avLst/>
          </a:prstGeom>
        </p:spPr>
        <p:txBody>
          <a:bodyPr/>
          <a:lstStyle/>
          <a:p>
            <a:pPr/>
          </a:p>
        </p:txBody>
      </p:sp>
      <p:sp>
        <p:nvSpPr>
          <p:cNvPr id="236" name="Shape 236"/>
          <p:cNvSpPr/>
          <p:nvPr>
            <p:ph type="body" sz="quarter" idx="1"/>
          </p:nvPr>
        </p:nvSpPr>
        <p:spPr>
          <a:prstGeom prst="rect">
            <a:avLst/>
          </a:prstGeom>
        </p:spPr>
        <p:txBody>
          <a:bodyPr/>
          <a:lstStyle/>
          <a:p>
            <a:pPr>
              <a:defRPr sz="1600"/>
            </a:pPr>
            <a:r>
              <a:t>The Linked Data Platform (LDP) is a BBC wide data management system which enriches the Bitesize Content still further by linking the topics of study relevant to what the user is viewing</a:t>
            </a:r>
          </a:p>
          <a:p>
            <a:pPr>
              <a:defRPr sz="1600"/>
            </a:pPr>
            <a:r>
              <a:t>Modelled the national curriculum structure  - programmes of study and topics of study, which is really important because the curriculum regularly changes</a:t>
            </a:r>
          </a:p>
          <a:p>
            <a:pPr>
              <a:defRPr sz="1600"/>
            </a:pPr>
            <a:r>
              <a:t>Still got an N-Tier architecture - but slightly less cluttered with functionality</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42" name="Shape 242"/>
          <p:cNvSpPr/>
          <p:nvPr>
            <p:ph type="sldImg"/>
          </p:nvPr>
        </p:nvSpPr>
        <p:spPr>
          <a:prstGeom prst="rect">
            <a:avLst/>
          </a:prstGeom>
        </p:spPr>
        <p:txBody>
          <a:bodyPr/>
          <a:lstStyle/>
          <a:p>
            <a:pPr/>
          </a:p>
        </p:txBody>
      </p:sp>
      <p:sp>
        <p:nvSpPr>
          <p:cNvPr id="243" name="Shape 243"/>
          <p:cNvSpPr/>
          <p:nvPr>
            <p:ph type="body" sz="quarter" idx="1"/>
          </p:nvPr>
        </p:nvSpPr>
        <p:spPr>
          <a:prstGeom prst="rect">
            <a:avLst/>
          </a:prstGeom>
        </p:spPr>
        <p:txBody>
          <a:bodyPr/>
          <a:lstStyle/>
          <a:p>
            <a:pPr defTabSz="304800">
              <a:lnSpc>
                <a:spcPct val="100000"/>
              </a:lnSpc>
              <a:defRPr sz="1600">
                <a:latin typeface="Lucida Grande"/>
                <a:ea typeface="Lucida Grande"/>
                <a:cs typeface="Lucida Grande"/>
                <a:sym typeface="Lucida Grande"/>
              </a:defRPr>
            </a:pPr>
            <a:r>
              <a:t>But main body of Bitesize works -why would we even thinking about changing it? </a:t>
            </a:r>
          </a:p>
          <a:p>
            <a:pPr defTabSz="304800">
              <a:lnSpc>
                <a:spcPct val="100000"/>
              </a:lnSpc>
              <a:defRPr sz="1600">
                <a:latin typeface="Lucida Grande"/>
                <a:ea typeface="Lucida Grande"/>
                <a:cs typeface="Lucida Grande"/>
                <a:sym typeface="Lucida Grande"/>
              </a:defRPr>
            </a:pPr>
          </a:p>
          <a:p>
            <a:pPr defTabSz="304800">
              <a:lnSpc>
                <a:spcPct val="100000"/>
              </a:lnSpc>
              <a:defRPr sz="1600">
                <a:latin typeface="Lucida Grande"/>
                <a:ea typeface="Lucida Grande"/>
                <a:cs typeface="Lucida Grande"/>
                <a:sym typeface="Lucida Grande"/>
              </a:defRPr>
            </a:pPr>
            <a:r>
              <a:t>Audience feedback - bitesize is difficult to find relevant content to what I need to know</a:t>
            </a:r>
          </a:p>
          <a:p>
            <a:pPr defTabSz="304800">
              <a:lnSpc>
                <a:spcPct val="100000"/>
              </a:lnSpc>
              <a:defRPr sz="1600">
                <a:latin typeface="Lucida Grande"/>
                <a:ea typeface="Lucida Grande"/>
                <a:cs typeface="Lucida Grande"/>
                <a:sym typeface="Lucida Grande"/>
              </a:defRPr>
            </a:pPr>
            <a:r>
              <a:t>No way of mapping content to different exam boards</a:t>
            </a:r>
          </a:p>
          <a:p>
            <a:pPr defTabSz="304800">
              <a:lnSpc>
                <a:spcPct val="100000"/>
              </a:lnSpc>
              <a:defRPr>
                <a:latin typeface="Lucida Grande"/>
                <a:ea typeface="Lucida Grande"/>
                <a:cs typeface="Lucida Grande"/>
                <a:sym typeface="Lucida Grande"/>
              </a:defRPr>
            </a:p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53" name="Shape 253"/>
          <p:cNvSpPr/>
          <p:nvPr>
            <p:ph type="sldImg"/>
          </p:nvPr>
        </p:nvSpPr>
        <p:spPr>
          <a:prstGeom prst="rect">
            <a:avLst/>
          </a:prstGeom>
        </p:spPr>
        <p:txBody>
          <a:bodyPr/>
          <a:lstStyle/>
          <a:p>
            <a:pPr/>
          </a:p>
        </p:txBody>
      </p:sp>
      <p:sp>
        <p:nvSpPr>
          <p:cNvPr id="254" name="Shape 254"/>
          <p:cNvSpPr/>
          <p:nvPr>
            <p:ph type="body" sz="quarter" idx="1"/>
          </p:nvPr>
        </p:nvSpPr>
        <p:spPr>
          <a:prstGeom prst="rect">
            <a:avLst/>
          </a:prstGeom>
        </p:spPr>
        <p:txBody>
          <a:bodyPr/>
          <a:lstStyle/>
          <a:p>
            <a:pPr>
              <a:defRPr>
                <a:latin typeface="Avenir Black"/>
                <a:ea typeface="Avenir Black"/>
                <a:cs typeface="Avenir Black"/>
                <a:sym typeface="Avenir Black"/>
              </a:defRPr>
            </a:pPr>
            <a:r>
              <a:t>Requirements</a:t>
            </a:r>
          </a:p>
          <a:p>
            <a:pPr/>
            <a:r>
              <a:t>As an exam student I want to be able to </a:t>
            </a:r>
          </a:p>
          <a:p>
            <a:pPr/>
            <a:r>
              <a:t>Personalise  Bitesize content to to my needs</a:t>
            </a:r>
          </a:p>
          <a:p>
            <a:pPr/>
            <a:r>
              <a:t>To be able choose my country, language, and exams</a:t>
            </a:r>
          </a:p>
          <a:p>
            <a:pPr/>
            <a:r>
              <a:t>To have Bitesize content in a shorter form - easier to digest for exams</a:t>
            </a:r>
          </a:p>
          <a:p>
            <a:pPr/>
            <a:r>
              <a:t>Test myself on what i have learnt to see how well i am revising</a:t>
            </a:r>
          </a:p>
          <a:p>
            <a:pPr/>
            <a:r>
              <a:t>Or from a tech perspective</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60" name="Shape 260"/>
          <p:cNvSpPr/>
          <p:nvPr>
            <p:ph type="sldImg"/>
          </p:nvPr>
        </p:nvSpPr>
        <p:spPr>
          <a:prstGeom prst="rect">
            <a:avLst/>
          </a:prstGeom>
        </p:spPr>
        <p:txBody>
          <a:bodyPr/>
          <a:lstStyle/>
          <a:p>
            <a:pPr/>
          </a:p>
        </p:txBody>
      </p:sp>
      <p:sp>
        <p:nvSpPr>
          <p:cNvPr id="261" name="Shape 261"/>
          <p:cNvSpPr/>
          <p:nvPr>
            <p:ph type="body" sz="quarter" idx="1"/>
          </p:nvPr>
        </p:nvSpPr>
        <p:spPr>
          <a:prstGeom prst="rect">
            <a:avLst/>
          </a:prstGeom>
        </p:spPr>
        <p:txBody>
          <a:bodyPr/>
          <a:lstStyle/>
          <a:p>
            <a:pPr/>
            <a:r>
              <a:t>Or in tech speak</a:t>
            </a:r>
          </a:p>
          <a:p>
            <a:pPr/>
            <a:r>
              <a:t>iOs and Android front end apps</a:t>
            </a:r>
          </a:p>
          <a:p>
            <a:pPr/>
            <a:r>
              <a:t>Data aggregation layer</a:t>
            </a:r>
          </a:p>
          <a:p>
            <a:pPr/>
            <a:r>
              <a:t>Highly personalised  === Mandatory sign in</a:t>
            </a:r>
          </a:p>
          <a:p>
            <a:pPr/>
            <a:r>
              <a:t>Why do we have deadline - has to fit in with the schools exam period</a:t>
            </a:r>
          </a:p>
          <a:p>
            <a:pPr/>
            <a:r>
              <a:t>4 months to build, all these things have to be built in parallel</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67" name="Shape 267"/>
          <p:cNvSpPr/>
          <p:nvPr>
            <p:ph type="sldImg"/>
          </p:nvPr>
        </p:nvSpPr>
        <p:spPr>
          <a:prstGeom prst="rect">
            <a:avLst/>
          </a:prstGeom>
        </p:spPr>
        <p:txBody>
          <a:bodyPr/>
          <a:lstStyle/>
          <a:p>
            <a:pPr/>
          </a:p>
        </p:txBody>
      </p:sp>
      <p:sp>
        <p:nvSpPr>
          <p:cNvPr id="268" name="Shape 268"/>
          <p:cNvSpPr/>
          <p:nvPr>
            <p:ph type="body" sz="quarter" idx="1"/>
          </p:nvPr>
        </p:nvSpPr>
        <p:spPr>
          <a:prstGeom prst="rect">
            <a:avLst/>
          </a:prstGeom>
        </p:spPr>
        <p:txBody>
          <a:bodyPr/>
          <a:lstStyle/>
          <a:p>
            <a:pPr/>
            <a:r>
              <a:t>Here is our Bitesize PHP web Application </a:t>
            </a:r>
          </a:p>
          <a:p>
            <a:pPr/>
            <a:r>
              <a:t>It is housed on What is forge - the BBC internal server farm</a:t>
            </a:r>
          </a:p>
          <a:p>
            <a:pPr/>
            <a:r>
              <a:t>AWS some products have already been moved as microservices</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74" name="Shape 274"/>
          <p:cNvSpPr/>
          <p:nvPr>
            <p:ph type="sldImg"/>
          </p:nvPr>
        </p:nvSpPr>
        <p:spPr>
          <a:prstGeom prst="rect">
            <a:avLst/>
          </a:prstGeom>
        </p:spPr>
        <p:txBody>
          <a:bodyPr/>
          <a:lstStyle/>
          <a:p>
            <a:pPr/>
          </a:p>
        </p:txBody>
      </p:sp>
      <p:sp>
        <p:nvSpPr>
          <p:cNvPr id="275" name="Shape 275"/>
          <p:cNvSpPr/>
          <p:nvPr>
            <p:ph type="body" sz="quarter" idx="1"/>
          </p:nvPr>
        </p:nvSpPr>
        <p:spPr>
          <a:prstGeom prst="rect">
            <a:avLst/>
          </a:prstGeom>
        </p:spPr>
        <p:txBody>
          <a:bodyPr/>
          <a:lstStyle/>
          <a:p>
            <a:pPr>
              <a:defRPr sz="1800"/>
            </a:pPr>
            <a:r>
              <a:t>Our mobile user </a:t>
            </a:r>
          </a:p>
          <a:p>
            <a:pPr>
              <a:defRPr sz="1800"/>
            </a:pPr>
            <a:r>
              <a:t>Mobile can’t hope to process the data in the same way </a:t>
            </a:r>
          </a:p>
          <a:p>
            <a:pPr marL="228600" indent="-228600">
              <a:buSzPct val="100000"/>
              <a:buChar char="•"/>
              <a:defRPr sz="1800"/>
            </a:pPr>
            <a:r>
              <a:t>reimplement the business logic for Bitesize in not only PHP (which the Bitesize Website is built using) but also Objective-C (for iOS) and Java (for Android).</a:t>
            </a:r>
          </a:p>
          <a:p>
            <a:pPr marL="228600" indent="-228600">
              <a:buSzPct val="100000"/>
              <a:buChar char="•"/>
              <a:defRPr sz="1800"/>
            </a:pPr>
            <a:r>
              <a:t>increased complexity massively, and probably app size</a:t>
            </a:r>
          </a:p>
          <a:p>
            <a:pPr marL="228600" indent="-228600">
              <a:buSzPct val="100000"/>
              <a:buChar char="•"/>
              <a:defRPr sz="1800"/>
            </a:pPr>
            <a:r>
              <a:t>Multiple data calls - not great when you are a student paying for 3G connectivity</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81" name="Shape 281"/>
          <p:cNvSpPr/>
          <p:nvPr>
            <p:ph type="sldImg"/>
          </p:nvPr>
        </p:nvSpPr>
        <p:spPr>
          <a:prstGeom prst="rect">
            <a:avLst/>
          </a:prstGeom>
        </p:spPr>
        <p:txBody>
          <a:bodyPr/>
          <a:lstStyle/>
          <a:p>
            <a:pPr/>
          </a:p>
        </p:txBody>
      </p:sp>
      <p:sp>
        <p:nvSpPr>
          <p:cNvPr id="282" name="Shape 282"/>
          <p:cNvSpPr/>
          <p:nvPr>
            <p:ph type="body" sz="quarter" idx="1"/>
          </p:nvPr>
        </p:nvSpPr>
        <p:spPr>
          <a:prstGeom prst="rect">
            <a:avLst/>
          </a:prstGeom>
        </p:spPr>
        <p:txBody>
          <a:bodyPr/>
          <a:lstStyle>
            <a:lvl1pPr>
              <a:defRPr sz="1800"/>
            </a:lvl1pPr>
          </a:lstStyle>
          <a:p>
            <a:pPr/>
            <a:r>
              <a:t>So to power the data for the app we created Einstein - a node microservice - which is powering the content of the app</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6" name="Shape 146"/>
          <p:cNvSpPr/>
          <p:nvPr>
            <p:ph type="sldImg"/>
          </p:nvPr>
        </p:nvSpPr>
        <p:spPr>
          <a:prstGeom prst="rect">
            <a:avLst/>
          </a:prstGeom>
        </p:spPr>
        <p:txBody>
          <a:bodyPr/>
          <a:lstStyle/>
          <a:p>
            <a:pPr/>
          </a:p>
        </p:txBody>
      </p:sp>
      <p:sp>
        <p:nvSpPr>
          <p:cNvPr id="147" name="Shape 147"/>
          <p:cNvSpPr/>
          <p:nvPr>
            <p:ph type="body" sz="quarter" idx="1"/>
          </p:nvPr>
        </p:nvSpPr>
        <p:spPr>
          <a:prstGeom prst="rect">
            <a:avLst/>
          </a:prstGeom>
        </p:spPr>
        <p:txBody>
          <a:bodyPr/>
          <a:lstStyle/>
          <a:p>
            <a:pPr>
              <a:lnSpc>
                <a:spcPct val="100000"/>
              </a:lnSpc>
              <a:defRPr>
                <a:latin typeface="Lucida Grande"/>
                <a:ea typeface="Lucida Grande"/>
                <a:cs typeface="Lucida Grande"/>
                <a:sym typeface="Lucida Grande"/>
              </a:defRPr>
            </a:pPr>
            <a:r>
              <a:t>Worked for the BBC for coming up on 5 years - worked as a Javascript developer on IPTV (“SmartTV” ) products, such as BBC Sport, BBC News, BBC Music </a:t>
            </a:r>
          </a:p>
          <a:p>
            <a:pPr>
              <a:lnSpc>
                <a:spcPct val="100000"/>
              </a:lnSpc>
              <a:defRPr>
                <a:latin typeface="Lucida Grande"/>
                <a:ea typeface="Lucida Grande"/>
                <a:cs typeface="Lucida Grande"/>
                <a:sym typeface="Lucida Grande"/>
              </a:defRPr>
            </a:pPr>
            <a:r>
              <a:t>I am now the Development Lead working for BBC Knowledge and Learning, where i work on products like BBC Food, BBC Bitesize, and Terrific Scientific - which is…</a:t>
            </a:r>
          </a:p>
          <a:p>
            <a:pPr>
              <a:lnSpc>
                <a:spcPct val="100000"/>
              </a:lnSpc>
              <a:defRPr>
                <a:latin typeface="Calibri"/>
                <a:ea typeface="Calibri"/>
                <a:cs typeface="Calibri"/>
                <a:sym typeface="Calibri"/>
              </a:defRPr>
            </a:pPr>
          </a:p>
          <a:p>
            <a:pPr>
              <a:lnSpc>
                <a:spcPct val="100000"/>
              </a:lnSpc>
              <a:defRPr b="1">
                <a:latin typeface="Lucida Grande"/>
                <a:ea typeface="Lucida Grande"/>
                <a:cs typeface="Lucida Grande"/>
                <a:sym typeface="Lucida Grande"/>
              </a:defRPr>
            </a:pPr>
          </a:p>
          <a:p>
            <a:pPr>
              <a:lnSpc>
                <a:spcPct val="100000"/>
              </a:lnSpc>
              <a:defRPr>
                <a:latin typeface="Calibri"/>
                <a:ea typeface="Calibri"/>
                <a:cs typeface="Calibri"/>
                <a:sym typeface="Calibri"/>
              </a:defRPr>
            </a:pPr>
          </a:p>
          <a:p>
            <a:pPr>
              <a:lnSpc>
                <a:spcPct val="100000"/>
              </a:lnSpc>
              <a:defRPr sz="1200">
                <a:latin typeface="Calibri"/>
                <a:ea typeface="Calibri"/>
                <a:cs typeface="Calibri"/>
                <a:sym typeface="Calibri"/>
              </a:defRPr>
            </a:p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88" name="Shape 288"/>
          <p:cNvSpPr/>
          <p:nvPr>
            <p:ph type="sldImg"/>
          </p:nvPr>
        </p:nvSpPr>
        <p:spPr>
          <a:prstGeom prst="rect">
            <a:avLst/>
          </a:prstGeom>
        </p:spPr>
        <p:txBody>
          <a:bodyPr/>
          <a:lstStyle/>
          <a:p>
            <a:pPr/>
          </a:p>
        </p:txBody>
      </p:sp>
      <p:sp>
        <p:nvSpPr>
          <p:cNvPr id="289" name="Shape 289"/>
          <p:cNvSpPr/>
          <p:nvPr>
            <p:ph type="body" sz="quarter" idx="1"/>
          </p:nvPr>
        </p:nvSpPr>
        <p:spPr>
          <a:prstGeom prst="rect">
            <a:avLst/>
          </a:prstGeom>
        </p:spPr>
        <p:txBody>
          <a:bodyPr/>
          <a:lstStyle>
            <a:lvl1pPr>
              <a:defRPr sz="1800"/>
            </a:lvl1pPr>
          </a:lstStyle>
          <a:p>
            <a:pPr/>
            <a:r>
              <a:t>Using MORPH</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97" name="Shape 297"/>
          <p:cNvSpPr/>
          <p:nvPr>
            <p:ph type="sldImg"/>
          </p:nvPr>
        </p:nvSpPr>
        <p:spPr>
          <a:prstGeom prst="rect">
            <a:avLst/>
          </a:prstGeom>
        </p:spPr>
        <p:txBody>
          <a:bodyPr/>
          <a:lstStyle/>
          <a:p>
            <a:pPr/>
          </a:p>
        </p:txBody>
      </p:sp>
      <p:sp>
        <p:nvSpPr>
          <p:cNvPr id="298" name="Shape 298"/>
          <p:cNvSpPr/>
          <p:nvPr>
            <p:ph type="body" sz="quarter" idx="1"/>
          </p:nvPr>
        </p:nvSpPr>
        <p:spPr>
          <a:prstGeom prst="rect">
            <a:avLst/>
          </a:prstGeom>
        </p:spPr>
        <p:txBody>
          <a:bodyPr/>
          <a:lstStyle/>
          <a:p>
            <a:pPr marL="209340" indent="-209340">
              <a:buSzPct val="75000"/>
              <a:buChar char="-"/>
              <a:defRPr sz="1800"/>
            </a:pPr>
            <a:r>
              <a:t>a BBC produced, node, cloud based system which fetches data from other data sources, runs operations on that raw data, then makes the output of those operations available for consumption.  </a:t>
            </a:r>
          </a:p>
          <a:p>
            <a:pPr marL="209340" indent="-209340">
              <a:buSzPct val="75000"/>
              <a:buChar char="-"/>
              <a:defRPr sz="1800"/>
            </a:pPr>
            <a:r>
              <a:t>allows the aggregation of data from multiple sources </a:t>
            </a:r>
          </a:p>
          <a:p>
            <a:pPr marL="209340" indent="-209340">
              <a:buSzPct val="75000"/>
              <a:buChar char="-"/>
              <a:defRPr sz="1800"/>
            </a:pPr>
            <a:r>
              <a:t>plus we get Caching benefits</a:t>
            </a:r>
          </a:p>
          <a:p>
            <a:pPr/>
            <a:r>
              <a:t>(Morph is also a Children’s BBC character from the 1970’s) &gt; benefit of working at the BBC - we have lots of things to name our services after</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04" name="Shape 304"/>
          <p:cNvSpPr/>
          <p:nvPr>
            <p:ph type="sldImg"/>
          </p:nvPr>
        </p:nvSpPr>
        <p:spPr>
          <a:prstGeom prst="rect">
            <a:avLst/>
          </a:prstGeom>
        </p:spPr>
        <p:txBody>
          <a:bodyPr/>
          <a:lstStyle/>
          <a:p>
            <a:pPr/>
          </a:p>
        </p:txBody>
      </p:sp>
      <p:sp>
        <p:nvSpPr>
          <p:cNvPr id="305" name="Shape 305"/>
          <p:cNvSpPr/>
          <p:nvPr>
            <p:ph type="body" sz="quarter" idx="1"/>
          </p:nvPr>
        </p:nvSpPr>
        <p:spPr>
          <a:prstGeom prst="rect">
            <a:avLst/>
          </a:prstGeom>
        </p:spPr>
        <p:txBody>
          <a:bodyPr/>
          <a:lstStyle/>
          <a:p>
            <a:pPr>
              <a:defRPr sz="1800"/>
            </a:pPr>
            <a:r>
              <a:t>Einstein is not just a pass through for Morph - </a:t>
            </a:r>
          </a:p>
          <a:p>
            <a:pPr marL="228600" indent="-228600">
              <a:buSzPct val="100000"/>
              <a:buChar char="•"/>
              <a:defRPr sz="1800"/>
            </a:pPr>
            <a:r>
              <a:t>helps with versioning of the content so we are delivering the appropriate content to the App, </a:t>
            </a:r>
          </a:p>
          <a:p>
            <a:pPr marL="228600" indent="-228600">
              <a:buSzPct val="100000"/>
              <a:buChar char="•"/>
              <a:defRPr sz="1800"/>
            </a:pPr>
            <a:r>
              <a:t>handles error processing </a:t>
            </a:r>
          </a:p>
          <a:p>
            <a:pPr marL="228600" indent="-228600">
              <a:buSzPct val="100000"/>
              <a:buChar char="•"/>
              <a:defRPr sz="1800"/>
            </a:pPr>
            <a:r>
              <a:t>generates appropriately formatted error response </a:t>
            </a:r>
          </a:p>
          <a:p>
            <a:pPr>
              <a:defRPr sz="1800"/>
            </a:pPr>
            <a:r>
              <a:t>Next personalisation….</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11" name="Shape 311"/>
          <p:cNvSpPr/>
          <p:nvPr>
            <p:ph type="sldImg"/>
          </p:nvPr>
        </p:nvSpPr>
        <p:spPr>
          <a:prstGeom prst="rect">
            <a:avLst/>
          </a:prstGeom>
        </p:spPr>
        <p:txBody>
          <a:bodyPr/>
          <a:lstStyle/>
          <a:p>
            <a:pPr/>
          </a:p>
        </p:txBody>
      </p:sp>
      <p:sp>
        <p:nvSpPr>
          <p:cNvPr id="312" name="Shape 312"/>
          <p:cNvSpPr/>
          <p:nvPr>
            <p:ph type="body" sz="quarter" idx="1"/>
          </p:nvPr>
        </p:nvSpPr>
        <p:spPr>
          <a:prstGeom prst="rect">
            <a:avLst/>
          </a:prstGeom>
        </p:spPr>
        <p:txBody>
          <a:bodyPr/>
          <a:lstStyle>
            <a:lvl1pPr>
              <a:defRPr sz="1800"/>
            </a:lvl1pPr>
          </a:lstStyle>
          <a:p>
            <a:pPr/>
            <a:r>
              <a:t>Luckily we have a sign in service at the BBC which allows us to do this - so we use this to manage our users credentials</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18" name="Shape 318"/>
          <p:cNvSpPr/>
          <p:nvPr>
            <p:ph type="sldImg"/>
          </p:nvPr>
        </p:nvSpPr>
        <p:spPr>
          <a:prstGeom prst="rect">
            <a:avLst/>
          </a:prstGeom>
        </p:spPr>
        <p:txBody>
          <a:bodyPr/>
          <a:lstStyle/>
          <a:p>
            <a:pPr/>
          </a:p>
        </p:txBody>
      </p:sp>
      <p:sp>
        <p:nvSpPr>
          <p:cNvPr id="319" name="Shape 319"/>
          <p:cNvSpPr/>
          <p:nvPr>
            <p:ph type="body" sz="quarter" idx="1"/>
          </p:nvPr>
        </p:nvSpPr>
        <p:spPr>
          <a:prstGeom prst="rect">
            <a:avLst/>
          </a:prstGeom>
        </p:spPr>
        <p:txBody>
          <a:bodyPr/>
          <a:lstStyle/>
          <a:p>
            <a:pPr>
              <a:defRPr sz="1800"/>
            </a:pPr>
            <a:r>
              <a:t>We now need to be able to store our users preferences - again we have a service we can use for this - User Activity Service</a:t>
            </a:r>
          </a:p>
          <a:p>
            <a:pPr>
              <a:defRPr sz="1800"/>
            </a:pPr>
            <a:r>
              <a:t>Problem with the Users Activity service - doesn't store the full content - just (shorter codes for content) so as not to bloat its size</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25" name="Shape 325"/>
          <p:cNvSpPr/>
          <p:nvPr>
            <p:ph type="sldImg"/>
          </p:nvPr>
        </p:nvSpPr>
        <p:spPr>
          <a:prstGeom prst="rect">
            <a:avLst/>
          </a:prstGeom>
        </p:spPr>
        <p:txBody>
          <a:bodyPr/>
          <a:lstStyle/>
          <a:p>
            <a:pPr/>
          </a:p>
        </p:txBody>
      </p:sp>
      <p:sp>
        <p:nvSpPr>
          <p:cNvPr id="326" name="Shape 326"/>
          <p:cNvSpPr/>
          <p:nvPr>
            <p:ph type="body" sz="quarter" idx="1"/>
          </p:nvPr>
        </p:nvSpPr>
        <p:spPr>
          <a:prstGeom prst="rect">
            <a:avLst/>
          </a:prstGeom>
        </p:spPr>
        <p:txBody>
          <a:bodyPr/>
          <a:lstStyle/>
          <a:p>
            <a:pPr>
              <a:defRPr sz="1800"/>
            </a:pPr>
            <a:r>
              <a:t>Newton, another Node service — </a:t>
            </a:r>
          </a:p>
          <a:p>
            <a:pPr marL="219807" indent="-219807">
              <a:buSzPct val="75000"/>
              <a:buChar char="•"/>
              <a:defRPr sz="1800"/>
            </a:pPr>
            <a:r>
              <a:t>takes content from UAS and rehydrates it with data from Einstein</a:t>
            </a:r>
          </a:p>
          <a:p>
            <a:pPr marL="219807" indent="-219807">
              <a:buSzPct val="75000"/>
              <a:buChar char="•"/>
              <a:defRPr sz="1800"/>
            </a:pPr>
            <a:r>
              <a:t>providing the app with digestible, personalised, data that it can use</a:t>
            </a:r>
          </a:p>
          <a:p>
            <a:pPr marL="219807" indent="-219807">
              <a:buSzPct val="75000"/>
              <a:buChar char="•"/>
              <a:defRPr sz="1800"/>
            </a:pPr>
            <a:r>
              <a:t>Testable in isolation</a:t>
            </a:r>
          </a:p>
          <a:p>
            <a:pPr>
              <a:defRPr sz="1800"/>
            </a:pPr>
          </a:p>
          <a:p>
            <a:pPr>
              <a:defRPr sz="1800"/>
            </a:pPr>
            <a:r>
              <a:t>AWS services can scale up individually as and when needed - which is important - we need to have high availability - importance of not 500ing during exam time!</a:t>
            </a:r>
          </a:p>
          <a:p>
            <a:pPr>
              <a:defRPr sz="1800"/>
            </a:pPr>
          </a:p>
          <a:p>
            <a:pPr>
              <a:defRPr sz="1800"/>
            </a:pPr>
            <a:r>
              <a:t>So where can we go from here? Could we take the data aggregation out and using what we have already built?</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33" name="Shape 333"/>
          <p:cNvSpPr/>
          <p:nvPr>
            <p:ph type="sldImg"/>
          </p:nvPr>
        </p:nvSpPr>
        <p:spPr>
          <a:prstGeom prst="rect">
            <a:avLst/>
          </a:prstGeom>
        </p:spPr>
        <p:txBody>
          <a:bodyPr/>
          <a:lstStyle/>
          <a:p>
            <a:pPr/>
          </a:p>
        </p:txBody>
      </p:sp>
      <p:sp>
        <p:nvSpPr>
          <p:cNvPr id="334" name="Shape 334"/>
          <p:cNvSpPr/>
          <p:nvPr>
            <p:ph type="body" sz="quarter" idx="1"/>
          </p:nvPr>
        </p:nvSpPr>
        <p:spPr>
          <a:prstGeom prst="rect">
            <a:avLst/>
          </a:prstGeom>
        </p:spPr>
        <p:txBody>
          <a:bodyPr/>
          <a:lstStyle>
            <a:lvl1pPr>
              <a:defRPr sz="1600"/>
            </a:lvl1pPr>
          </a:lstStyle>
          <a:p>
            <a:pPr/>
            <a:r>
              <a:t>Moving from our n-tier Monolith to a more micro service based architecture</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41" name="Shape 341"/>
          <p:cNvSpPr/>
          <p:nvPr>
            <p:ph type="sldImg"/>
          </p:nvPr>
        </p:nvSpPr>
        <p:spPr>
          <a:prstGeom prst="rect">
            <a:avLst/>
          </a:prstGeom>
        </p:spPr>
        <p:txBody>
          <a:bodyPr/>
          <a:lstStyle/>
          <a:p>
            <a:pPr/>
          </a:p>
        </p:txBody>
      </p:sp>
      <p:sp>
        <p:nvSpPr>
          <p:cNvPr id="342" name="Shape 342"/>
          <p:cNvSpPr/>
          <p:nvPr>
            <p:ph type="body" sz="quarter" idx="1"/>
          </p:nvPr>
        </p:nvSpPr>
        <p:spPr>
          <a:prstGeom prst="rect">
            <a:avLst/>
          </a:prstGeom>
        </p:spPr>
        <p:txBody>
          <a:bodyPr/>
          <a:lstStyle/>
          <a:p>
            <a:pPr>
              <a:buClr>
                <a:srgbClr val="000000"/>
              </a:buClr>
            </a:pPr>
            <a:r>
              <a:t>What are the benefits of doing this?</a:t>
            </a:r>
          </a:p>
          <a:p>
            <a:pPr marL="228600" indent="-228600">
              <a:buSzPct val="100000"/>
              <a:buChar char="•"/>
            </a:pPr>
            <a:r>
              <a:t>Make changes which are transparent to our audience - </a:t>
            </a:r>
          </a:p>
          <a:p>
            <a:pPr marL="228600" indent="-228600">
              <a:buSzPct val="100000"/>
              <a:buChar char="•"/>
            </a:pPr>
            <a:r>
              <a:t>Now just a presentation layer it is easier improve our product </a:t>
            </a:r>
          </a:p>
          <a:p>
            <a:pPr marL="228600" indent="-228600">
              <a:buSzPct val="100000"/>
              <a:buChar char="•"/>
            </a:pPr>
            <a:r>
              <a:t>simplify the code means it becomes easier to add new features</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48" name="Shape 348"/>
          <p:cNvSpPr/>
          <p:nvPr>
            <p:ph type="sldImg"/>
          </p:nvPr>
        </p:nvSpPr>
        <p:spPr>
          <a:prstGeom prst="rect">
            <a:avLst/>
          </a:prstGeom>
        </p:spPr>
        <p:txBody>
          <a:bodyPr/>
          <a:lstStyle/>
          <a:p>
            <a:pPr/>
          </a:p>
        </p:txBody>
      </p:sp>
      <p:sp>
        <p:nvSpPr>
          <p:cNvPr id="349" name="Shape 349"/>
          <p:cNvSpPr/>
          <p:nvPr>
            <p:ph type="body" sz="quarter" idx="1"/>
          </p:nvPr>
        </p:nvSpPr>
        <p:spPr>
          <a:prstGeom prst="rect">
            <a:avLst/>
          </a:prstGeom>
        </p:spPr>
        <p:txBody>
          <a:bodyPr/>
          <a:lstStyle/>
          <a:p>
            <a:pPr/>
            <a:r>
              <a:t>What we could do is use Einstein to power the presentation layer - but then Einstein is in danger of taking on too much responsibility again, it is no longer just for the Bitesize app</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55" name="Shape 355"/>
          <p:cNvSpPr/>
          <p:nvPr>
            <p:ph type="sldImg"/>
          </p:nvPr>
        </p:nvSpPr>
        <p:spPr>
          <a:prstGeom prst="rect">
            <a:avLst/>
          </a:prstGeom>
        </p:spPr>
        <p:txBody>
          <a:bodyPr/>
          <a:lstStyle/>
          <a:p>
            <a:pPr/>
          </a:p>
        </p:txBody>
      </p:sp>
      <p:sp>
        <p:nvSpPr>
          <p:cNvPr id="356" name="Shape 356"/>
          <p:cNvSpPr/>
          <p:nvPr>
            <p:ph type="body" sz="quarter" idx="1"/>
          </p:nvPr>
        </p:nvSpPr>
        <p:spPr>
          <a:prstGeom prst="rect">
            <a:avLst/>
          </a:prstGeom>
        </p:spPr>
        <p:txBody>
          <a:bodyPr/>
          <a:lstStyle/>
          <a:p>
            <a:pPr>
              <a:defRPr sz="1800"/>
            </a:pPr>
            <a:r>
              <a:t>What we are actually doing currently is moving in  a direction that looks a little more like this or more accurately …</a:t>
            </a:r>
          </a:p>
          <a:p>
            <a:pPr>
              <a:defRPr sz="1800"/>
            </a:p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3" name="Shape 153"/>
          <p:cNvSpPr/>
          <p:nvPr>
            <p:ph type="sldImg"/>
          </p:nvPr>
        </p:nvSpPr>
        <p:spPr>
          <a:prstGeom prst="rect">
            <a:avLst/>
          </a:prstGeom>
        </p:spPr>
        <p:txBody>
          <a:bodyPr/>
          <a:lstStyle/>
          <a:p>
            <a:pPr/>
          </a:p>
        </p:txBody>
      </p:sp>
      <p:sp>
        <p:nvSpPr>
          <p:cNvPr id="154" name="Shape 154"/>
          <p:cNvSpPr/>
          <p:nvPr>
            <p:ph type="body" sz="quarter" idx="1"/>
          </p:nvPr>
        </p:nvSpPr>
        <p:spPr>
          <a:prstGeom prst="rect">
            <a:avLst/>
          </a:prstGeom>
        </p:spPr>
        <p:txBody>
          <a:bodyPr/>
          <a:lstStyle/>
          <a:p>
            <a:pPr>
              <a:lnSpc>
                <a:spcPct val="100000"/>
              </a:lnSpc>
              <a:defRPr b="1">
                <a:latin typeface="Lucida Grande"/>
                <a:ea typeface="Lucida Grande"/>
                <a:cs typeface="Lucida Grande"/>
                <a:sym typeface="Lucida Grande"/>
              </a:defRPr>
            </a:pPr>
            <a:r>
              <a:t>Who are the BBC</a:t>
            </a:r>
          </a:p>
          <a:p>
            <a:pPr>
              <a:lnSpc>
                <a:spcPct val="100000"/>
              </a:lnSpc>
              <a:defRPr>
                <a:latin typeface="Lucida Grande"/>
                <a:ea typeface="Lucida Grande"/>
                <a:cs typeface="Lucida Grande"/>
                <a:sym typeface="Lucida Grande"/>
              </a:defRPr>
            </a:pPr>
            <a:r>
              <a:t>may already be familiar with the television output Top Gear, Dr Who, Planet Earth, BBC world service, BBC Sport</a:t>
            </a:r>
          </a:p>
          <a:p>
            <a:pPr>
              <a:lnSpc>
                <a:spcPct val="100000"/>
              </a:lnSpc>
              <a:defRPr>
                <a:latin typeface="Lucida Grande"/>
                <a:ea typeface="Lucida Grande"/>
                <a:cs typeface="Lucida Grande"/>
                <a:sym typeface="Lucida Grande"/>
              </a:defRPr>
            </a:pPr>
          </a:p>
          <a:p>
            <a:pPr>
              <a:lnSpc>
                <a:spcPct val="100000"/>
              </a:lnSpc>
              <a:defRPr>
                <a:latin typeface="Lucida Grande"/>
                <a:ea typeface="Lucida Grande"/>
                <a:cs typeface="Lucida Grande"/>
                <a:sym typeface="Lucida Grande"/>
              </a:defRPr>
            </a:pPr>
            <a:r>
              <a:t>BBC is advertising free, it is funded by a national TV licence scheme</a:t>
            </a:r>
          </a:p>
          <a:p>
            <a:pPr marL="228600" indent="-228600">
              <a:lnSpc>
                <a:spcPct val="100000"/>
              </a:lnSpc>
              <a:buSzPct val="100000"/>
              <a:buChar char="•"/>
              <a:defRPr>
                <a:latin typeface="Lucida Grande"/>
                <a:ea typeface="Lucida Grande"/>
                <a:cs typeface="Lucida Grande"/>
                <a:sym typeface="Lucida Grande"/>
              </a:defRPr>
            </a:pPr>
            <a:r>
              <a:t>We are not a commercial organisation, no sponsors</a:t>
            </a:r>
          </a:p>
          <a:p>
            <a:pPr marL="228600" indent="-228600">
              <a:lnSpc>
                <a:spcPct val="100000"/>
              </a:lnSpc>
              <a:buSzPct val="100000"/>
              <a:buChar char="•"/>
              <a:defRPr>
                <a:latin typeface="Lucida Grande"/>
                <a:ea typeface="Lucida Grande"/>
                <a:cs typeface="Lucida Grande"/>
                <a:sym typeface="Lucida Grande"/>
              </a:defRPr>
            </a:pPr>
            <a:r>
              <a:t>The Audience is at the Heart of everything we do</a:t>
            </a:r>
          </a:p>
          <a:p>
            <a:pPr>
              <a:lnSpc>
                <a:spcPct val="100000"/>
              </a:lnSpc>
              <a:defRPr>
                <a:latin typeface="Lucida Grande"/>
                <a:ea typeface="Lucida Grande"/>
                <a:cs typeface="Lucida Grande"/>
                <a:sym typeface="Lucida Grande"/>
              </a:defRPr>
            </a:pPr>
          </a:p>
          <a:p>
            <a:pPr>
              <a:lnSpc>
                <a:spcPct val="100000"/>
              </a:lnSpc>
              <a:defRPr>
                <a:latin typeface="Lucida Grande"/>
                <a:ea typeface="Lucida Grande"/>
                <a:cs typeface="Lucida Grande"/>
                <a:sym typeface="Lucida Grande"/>
              </a:defRPr>
            </a:pPr>
            <a:r>
              <a:t>BBC has a remit to Educate, Inform and Entertain - </a:t>
            </a:r>
          </a:p>
          <a:p>
            <a:pPr>
              <a:lnSpc>
                <a:spcPct val="100000"/>
              </a:lnSpc>
              <a:defRPr>
                <a:latin typeface="Lucida Grande"/>
                <a:ea typeface="Lucida Grande"/>
                <a:cs typeface="Lucida Grande"/>
                <a:sym typeface="Lucida Grande"/>
              </a:defRPr>
            </a:pPr>
            <a:r>
              <a:t>TV is entertain</a:t>
            </a:r>
          </a:p>
          <a:p>
            <a:pPr>
              <a:lnSpc>
                <a:spcPct val="100000"/>
              </a:lnSpc>
              <a:defRPr>
                <a:latin typeface="Lucida Grande"/>
                <a:ea typeface="Lucida Grande"/>
                <a:cs typeface="Lucida Grande"/>
                <a:sym typeface="Lucida Grande"/>
              </a:defRPr>
            </a:pPr>
            <a:r>
              <a:t>News is inform </a:t>
            </a:r>
          </a:p>
          <a:p>
            <a:pPr>
              <a:lnSpc>
                <a:spcPct val="100000"/>
              </a:lnSpc>
              <a:defRPr>
                <a:latin typeface="Lucida Grande"/>
                <a:ea typeface="Lucida Grande"/>
                <a:cs typeface="Lucida Grande"/>
                <a:sym typeface="Lucida Grande"/>
              </a:defRPr>
            </a:pPr>
            <a:r>
              <a:t>Knowledge and Learning is educate</a:t>
            </a:r>
          </a:p>
          <a:p>
            <a:pPr defTabSz="304800">
              <a:lnSpc>
                <a:spcPct val="100000"/>
              </a:lnSpc>
              <a:defRPr>
                <a:latin typeface="Lucida Grande"/>
                <a:ea typeface="Lucida Grande"/>
                <a:cs typeface="Lucida Grande"/>
                <a:sym typeface="Lucida Grande"/>
              </a:defRPr>
            </a:pPr>
          </a:p>
          <a:p>
            <a:pPr marL="290945" indent="-290945" defTabSz="304800">
              <a:lnSpc>
                <a:spcPct val="100000"/>
              </a:lnSpc>
              <a:buSzPct val="100000"/>
              <a:buChar char="•"/>
              <a:defRPr>
                <a:latin typeface="Lucida Grande"/>
                <a:ea typeface="Lucida Grande"/>
                <a:cs typeface="Lucida Grande"/>
                <a:sym typeface="Lucida Grande"/>
              </a:defRPr>
            </a:pPr>
            <a:r>
              <a:t>Multiple locations, multiple offices in multiple locations across the United Kingdom - a big organisation 24,000 people are employed by the BBC</a:t>
            </a:r>
          </a:p>
          <a:p>
            <a:pPr>
              <a:lnSpc>
                <a:spcPct val="100000"/>
              </a:lnSpc>
              <a:defRPr>
                <a:latin typeface="Lucida Grande"/>
                <a:ea typeface="Lucida Grande"/>
                <a:cs typeface="Lucida Grande"/>
                <a:sym typeface="Lucida Grande"/>
              </a:defRPr>
            </a:pPr>
          </a:p>
          <a:p>
            <a:pPr>
              <a:lnSpc>
                <a:spcPct val="100000"/>
              </a:lnSpc>
              <a:defRPr>
                <a:latin typeface="Lucida Grande"/>
                <a:ea typeface="Lucida Grande"/>
                <a:cs typeface="Lucida Grande"/>
                <a:sym typeface="Lucida Grande"/>
              </a:defRPr>
            </a:pPr>
            <a:r>
              <a:t>Around 1% (2867) of these staff working BBC Digital</a:t>
            </a:r>
          </a:p>
          <a:p>
            <a:pPr marL="290945" indent="-290945" defTabSz="304800">
              <a:lnSpc>
                <a:spcPct val="100000"/>
              </a:lnSpc>
              <a:buSzPct val="100000"/>
              <a:buChar char="•"/>
              <a:defRPr>
                <a:latin typeface="Lucida Grande"/>
                <a:ea typeface="Lucida Grande"/>
                <a:cs typeface="Lucida Grande"/>
                <a:sym typeface="Lucida Grande"/>
              </a:defRPr>
            </a:pPr>
            <a:r>
              <a:t>BBC has had online presence since the late 90s (1997)</a:t>
            </a:r>
          </a:p>
          <a:p>
            <a:pPr>
              <a:lnSpc>
                <a:spcPct val="100000"/>
              </a:lnSpc>
              <a:defRPr>
                <a:latin typeface="Lucida Grande"/>
                <a:ea typeface="Lucida Grande"/>
                <a:cs typeface="Lucida Grande"/>
                <a:sym typeface="Lucida Grande"/>
              </a:defRPr>
            </a:pPr>
          </a:p>
          <a:p>
            <a:pPr>
              <a:lnSpc>
                <a:spcPct val="100000"/>
              </a:lnSpc>
              <a:defRPr b="1">
                <a:latin typeface="Lucida Grande"/>
                <a:ea typeface="Lucida Grande"/>
                <a:cs typeface="Lucida Grande"/>
                <a:sym typeface="Lucida Grande"/>
              </a:defRPr>
            </a:pPr>
          </a:p>
          <a:p>
            <a:pPr>
              <a:lnSpc>
                <a:spcPct val="100000"/>
              </a:lnSpc>
              <a:defRPr>
                <a:latin typeface="Calibri"/>
                <a:ea typeface="Calibri"/>
                <a:cs typeface="Calibri"/>
                <a:sym typeface="Calibri"/>
              </a:defRPr>
            </a:pPr>
          </a:p>
          <a:p>
            <a:pPr>
              <a:lnSpc>
                <a:spcPct val="100000"/>
              </a:lnSpc>
              <a:defRPr sz="1200">
                <a:latin typeface="Calibri"/>
                <a:ea typeface="Calibri"/>
                <a:cs typeface="Calibri"/>
                <a:sym typeface="Calibri"/>
              </a:defRPr>
            </a:p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62" name="Shape 362"/>
          <p:cNvSpPr/>
          <p:nvPr>
            <p:ph type="sldImg"/>
          </p:nvPr>
        </p:nvSpPr>
        <p:spPr>
          <a:prstGeom prst="rect">
            <a:avLst/>
          </a:prstGeom>
        </p:spPr>
        <p:txBody>
          <a:bodyPr/>
          <a:lstStyle/>
          <a:p>
            <a:pPr/>
          </a:p>
        </p:txBody>
      </p:sp>
      <p:sp>
        <p:nvSpPr>
          <p:cNvPr id="363" name="Shape 363"/>
          <p:cNvSpPr/>
          <p:nvPr>
            <p:ph type="body" sz="quarter" idx="1"/>
          </p:nvPr>
        </p:nvSpPr>
        <p:spPr>
          <a:prstGeom prst="rect">
            <a:avLst/>
          </a:prstGeom>
        </p:spPr>
        <p:txBody>
          <a:bodyPr/>
          <a:lstStyle/>
          <a:p>
            <a:pPr/>
            <a:r>
              <a:t>Although it is not quite that simple - this is the actual architecture diagram for the current bitesize build !</a:t>
            </a:r>
          </a:p>
          <a:p>
            <a:pPr/>
            <a:r>
              <a:t>But the point is we are simplifying - the previous diagram had less boxes and more internal complexity </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69" name="Shape 369"/>
          <p:cNvSpPr/>
          <p:nvPr>
            <p:ph type="sldImg"/>
          </p:nvPr>
        </p:nvSpPr>
        <p:spPr>
          <a:prstGeom prst="rect">
            <a:avLst/>
          </a:prstGeom>
        </p:spPr>
        <p:txBody>
          <a:bodyPr/>
          <a:lstStyle/>
          <a:p>
            <a:pPr/>
          </a:p>
        </p:txBody>
      </p:sp>
      <p:sp>
        <p:nvSpPr>
          <p:cNvPr id="370" name="Shape 370"/>
          <p:cNvSpPr/>
          <p:nvPr>
            <p:ph type="body" sz="quarter" idx="1"/>
          </p:nvPr>
        </p:nvSpPr>
        <p:spPr>
          <a:prstGeom prst="rect">
            <a:avLst/>
          </a:prstGeom>
        </p:spPr>
        <p:txBody>
          <a:bodyPr/>
          <a:lstStyle/>
          <a:p>
            <a:pPr defTabSz="304800">
              <a:lnSpc>
                <a:spcPct val="100000"/>
              </a:lnSpc>
              <a:defRPr sz="1600">
                <a:latin typeface="Lucida Grande"/>
                <a:ea typeface="Lucida Grande"/>
                <a:cs typeface="Lucida Grande"/>
                <a:sym typeface="Lucida Grande"/>
              </a:defRPr>
            </a:pPr>
            <a:r>
              <a:t>at a conference - “of course the bbc can do this - you have hundreds of developers”</a:t>
            </a:r>
          </a:p>
          <a:p>
            <a:pPr defTabSz="304800">
              <a:lnSpc>
                <a:spcPct val="100000"/>
              </a:lnSpc>
              <a:defRPr sz="1600">
                <a:latin typeface="Lucida Grande"/>
                <a:ea typeface="Lucida Grande"/>
                <a:cs typeface="Lucida Grande"/>
                <a:sym typeface="Lucida Grande"/>
              </a:defRPr>
            </a:pPr>
            <a:r>
              <a:t>Not necessarily true</a:t>
            </a:r>
          </a:p>
          <a:p>
            <a:pPr defTabSz="304800">
              <a:lnSpc>
                <a:spcPct val="100000"/>
              </a:lnSpc>
              <a:defRPr sz="1600">
                <a:latin typeface="Lucida Grande"/>
                <a:ea typeface="Lucida Grande"/>
                <a:cs typeface="Lucida Grande"/>
                <a:sym typeface="Lucida Grande"/>
              </a:defRPr>
            </a:pPr>
            <a:r>
              <a:t>we have small development teams Knowledge and learning has a total of 14 developers</a:t>
            </a:r>
          </a:p>
          <a:p>
            <a:pPr defTabSz="304800">
              <a:lnSpc>
                <a:spcPct val="100000"/>
              </a:lnSpc>
              <a:defRPr b="1" sz="1600">
                <a:latin typeface="Lucida Grande"/>
                <a:ea typeface="Lucida Grande"/>
                <a:cs typeface="Lucida Grande"/>
                <a:sym typeface="Lucida Grande"/>
              </a:defRPr>
            </a:pPr>
            <a:r>
              <a:t>For the build of Newton and Einstein we had a feature crew of </a:t>
            </a:r>
          </a:p>
          <a:p>
            <a:pPr defTabSz="304800">
              <a:lnSpc>
                <a:spcPct val="100000"/>
              </a:lnSpc>
              <a:defRPr sz="1600">
                <a:latin typeface="Lucida Grande"/>
                <a:ea typeface="Lucida Grande"/>
                <a:cs typeface="Lucida Grande"/>
                <a:sym typeface="Lucida Grande"/>
              </a:defRPr>
            </a:pPr>
            <a:r>
              <a:t>3 developers</a:t>
            </a:r>
          </a:p>
          <a:p>
            <a:pPr defTabSz="304800">
              <a:lnSpc>
                <a:spcPct val="100000"/>
              </a:lnSpc>
              <a:defRPr sz="1600">
                <a:latin typeface="Lucida Grande"/>
                <a:ea typeface="Lucida Grande"/>
                <a:cs typeface="Lucida Grande"/>
                <a:sym typeface="Lucida Grande"/>
              </a:defRPr>
            </a:pPr>
            <a:r>
              <a:t>1 dedicated tester </a:t>
            </a:r>
          </a:p>
          <a:p>
            <a:pPr defTabSz="304800">
              <a:lnSpc>
                <a:spcPct val="100000"/>
              </a:lnSpc>
              <a:defRPr sz="1600">
                <a:latin typeface="Lucida Grande"/>
                <a:ea typeface="Lucida Grande"/>
                <a:cs typeface="Lucida Grande"/>
                <a:sym typeface="Lucida Grande"/>
              </a:defRPr>
            </a:pPr>
            <a:r>
              <a:t>1 Business Analyst </a:t>
            </a:r>
          </a:p>
          <a:p>
            <a:pPr defTabSz="304800">
              <a:lnSpc>
                <a:spcPct val="100000"/>
              </a:lnSpc>
              <a:defRPr sz="1600">
                <a:latin typeface="Lucida Grande"/>
                <a:ea typeface="Lucida Grande"/>
                <a:cs typeface="Lucida Grande"/>
                <a:sym typeface="Lucida Grande"/>
              </a:defRPr>
            </a:pPr>
            <a:r>
              <a:t>1 Product owner</a:t>
            </a:r>
          </a:p>
          <a:p>
            <a:pPr defTabSz="304800">
              <a:lnSpc>
                <a:spcPct val="100000"/>
              </a:lnSpc>
              <a:defRPr sz="1600">
                <a:latin typeface="Lucida Grande"/>
                <a:ea typeface="Lucida Grande"/>
                <a:cs typeface="Lucida Grande"/>
                <a:sym typeface="Lucida Grande"/>
              </a:defRPr>
            </a:pPr>
          </a:p>
          <a:p>
            <a:pPr defTabSz="304800">
              <a:lnSpc>
                <a:spcPct val="100000"/>
              </a:lnSpc>
              <a:defRPr b="1" sz="1600">
                <a:latin typeface="Lucida Grande"/>
                <a:ea typeface="Lucida Grande"/>
                <a:cs typeface="Lucida Grande"/>
                <a:sym typeface="Lucida Grande"/>
              </a:defRPr>
            </a:pPr>
            <a:r>
              <a:t>can be shared resources</a:t>
            </a:r>
          </a:p>
          <a:p>
            <a:pPr defTabSz="304800">
              <a:lnSpc>
                <a:spcPct val="100000"/>
              </a:lnSpc>
              <a:defRPr sz="1600">
                <a:latin typeface="Lucida Grande"/>
                <a:ea typeface="Lucida Grande"/>
                <a:cs typeface="Lucida Grande"/>
                <a:sym typeface="Lucida Grande"/>
              </a:defRPr>
            </a:pPr>
            <a:r>
              <a:t>1 PM</a:t>
            </a:r>
          </a:p>
          <a:p>
            <a:pPr defTabSz="304800">
              <a:lnSpc>
                <a:spcPct val="100000"/>
              </a:lnSpc>
              <a:defRPr>
                <a:latin typeface="Lucida Grande"/>
                <a:ea typeface="Lucida Grande"/>
                <a:cs typeface="Lucida Grande"/>
                <a:sym typeface="Lucida Grande"/>
              </a:defRPr>
            </a:pPr>
          </a:p>
          <a:p>
            <a:pPr defTabSz="304800">
              <a:lnSpc>
                <a:spcPct val="100000"/>
              </a:lnSpc>
              <a:defRPr>
                <a:latin typeface="Lucida Grande"/>
                <a:ea typeface="Lucida Grande"/>
                <a:cs typeface="Lucida Grande"/>
                <a:sym typeface="Lucida Grande"/>
              </a:defRPr>
            </a:pPr>
            <a:r>
              <a:t>plus support from Dev lead, Test lead</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73" name="Shape 373"/>
          <p:cNvSpPr/>
          <p:nvPr>
            <p:ph type="sldImg"/>
          </p:nvPr>
        </p:nvSpPr>
        <p:spPr>
          <a:prstGeom prst="rect">
            <a:avLst/>
          </a:prstGeom>
        </p:spPr>
        <p:txBody>
          <a:bodyPr/>
          <a:lstStyle/>
          <a:p>
            <a:pPr/>
          </a:p>
        </p:txBody>
      </p:sp>
      <p:sp>
        <p:nvSpPr>
          <p:cNvPr id="374" name="Shape 374"/>
          <p:cNvSpPr/>
          <p:nvPr>
            <p:ph type="body" sz="quarter" idx="1"/>
          </p:nvPr>
        </p:nvSpPr>
        <p:spPr>
          <a:prstGeom prst="rect">
            <a:avLst/>
          </a:prstGeom>
        </p:spPr>
        <p:txBody>
          <a:bodyPr/>
          <a:lstStyle/>
          <a:p>
            <a:pPr/>
            <a:r>
              <a:t>So lets do a bit of summing up - what is good about microservices</a:t>
            </a:r>
          </a:p>
          <a:p>
            <a:pPr marL="228600" indent="-228600">
              <a:buSzPct val="100000"/>
              <a:buChar char="•"/>
            </a:pPr>
            <a:r>
              <a:t>faster development</a:t>
            </a:r>
          </a:p>
          <a:p>
            <a:pPr marL="228600" indent="-228600">
              <a:buSzPct val="100000"/>
              <a:buChar char="•"/>
            </a:pPr>
            <a:r>
              <a:t>built and deployed independently </a:t>
            </a:r>
          </a:p>
          <a:p>
            <a:pPr marL="228600" indent="-228600">
              <a:buSzPct val="100000"/>
              <a:buChar char="•"/>
            </a:pPr>
            <a:r>
              <a:t>Allowed products to evolve at their own pace</a:t>
            </a:r>
          </a:p>
          <a:p>
            <a:pPr marL="228600" indent="-228600">
              <a:buSzPct val="100000"/>
              <a:buChar char="•"/>
            </a:pPr>
            <a:r>
              <a:t>we release little and often - isolating changes to allow for quick identification and resolution of problems</a:t>
            </a:r>
          </a:p>
          <a:p>
            <a:pPr marL="228600" indent="-228600">
              <a:buSzPct val="100000"/>
              <a:buChar char="•"/>
            </a:pPr>
            <a:r>
              <a:t>simplified testing of products - when the team tests Newton - they are testing that product only </a:t>
            </a:r>
          </a:p>
          <a:p>
            <a:pPr marL="228600" indent="-228600">
              <a:buSzPct val="100000"/>
              <a:buChar char="•"/>
            </a:pPr>
            <a:r>
              <a:t>We run a zero bug backlog</a:t>
            </a:r>
          </a:p>
          <a:p>
            <a:pPr marL="228600" indent="-228600">
              <a:buSzPct val="100000"/>
              <a:buChar char="•"/>
            </a:pPr>
            <a:r>
              <a:t>Well tested 60% of development time is spent writing tests (unit, behaviour, integration tests)</a:t>
            </a:r>
          </a:p>
          <a:p>
            <a:pPr marL="228600" indent="-228600">
              <a:buSzPct val="100000"/>
              <a:buChar char="•"/>
            </a:pPr>
            <a:r>
              <a:t>Allowed products to be developed in a language that is appropriate to what they do (Lovelace is in Java)</a:t>
            </a:r>
          </a:p>
          <a:p>
            <a:pPr marL="228600" indent="-228600">
              <a:buSzPct val="100000"/>
              <a:buChar char="•"/>
            </a:pPr>
            <a:r>
              <a:t>Black box APIs for other teams that might want to integrate within the BBC who may want to integrate with our services </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80" name="Shape 380"/>
          <p:cNvSpPr/>
          <p:nvPr>
            <p:ph type="sldImg"/>
          </p:nvPr>
        </p:nvSpPr>
        <p:spPr>
          <a:prstGeom prst="rect">
            <a:avLst/>
          </a:prstGeom>
        </p:spPr>
        <p:txBody>
          <a:bodyPr/>
          <a:lstStyle/>
          <a:p>
            <a:pPr/>
          </a:p>
        </p:txBody>
      </p:sp>
      <p:sp>
        <p:nvSpPr>
          <p:cNvPr id="381" name="Shape 381"/>
          <p:cNvSpPr/>
          <p:nvPr>
            <p:ph type="body" sz="quarter" idx="1"/>
          </p:nvPr>
        </p:nvSpPr>
        <p:spPr>
          <a:prstGeom prst="rect">
            <a:avLst/>
          </a:prstGeom>
        </p:spPr>
        <p:txBody>
          <a:bodyPr/>
          <a:lstStyle/>
          <a:p>
            <a:pPr/>
            <a:r>
              <a:t>Moving to a microservices model is not without problems</a:t>
            </a:r>
          </a:p>
          <a:p>
            <a:pPr marL="228600" indent="-228600">
              <a:buSzPct val="100000"/>
              <a:buChar char="•"/>
            </a:pPr>
            <a:r>
              <a:t>we are a dev ops team - we build, we support and we build a lot so now we have to support a lot</a:t>
            </a:r>
          </a:p>
          <a:p>
            <a:pPr marL="228600" indent="-228600">
              <a:buSzPct val="100000"/>
              <a:buChar char="•"/>
            </a:pPr>
            <a:r>
              <a:t>web developers now are expected to be full stack developers - we have had to become System Administrators</a:t>
            </a:r>
          </a:p>
          <a:p>
            <a:pPr marL="228600" indent="-228600">
              <a:buSzPct val="100000"/>
              <a:buChar char="•"/>
            </a:pPr>
            <a:r>
              <a:t>have to learn more than one system - and expected to be an expert in all of them</a:t>
            </a:r>
          </a:p>
          <a:p>
            <a:pPr marL="228600" indent="-228600">
              <a:buSzPct val="100000"/>
              <a:buChar char="•"/>
            </a:pPr>
            <a:r>
              <a:t>Cost - ASW costs, the cost of our internal server farm was invisible</a:t>
            </a:r>
          </a:p>
          <a:p>
            <a:pPr marL="228600" indent="-228600">
              <a:buSzPct val="100000"/>
              <a:buChar char="•"/>
            </a:pPr>
            <a:r>
              <a:t>Security - problem of api key into github?  IAM roles being too permissive </a:t>
            </a:r>
          </a:p>
          <a:p>
            <a:pPr marL="228600" indent="-228600">
              <a:buSzPct val="100000"/>
              <a:buChar char="•"/>
            </a:pPr>
            <a:r>
              <a:t>micro services setting up infrastructure many times</a:t>
            </a:r>
          </a:p>
          <a:p>
            <a:pPr marL="228600" indent="-228600">
              <a:buSzPct val="100000"/>
              <a:buChar char="•"/>
            </a:pPr>
            <a:r>
              <a:t>Monitoring - we need to closely monitor all our services and we are on call 24/7.  </a:t>
            </a:r>
          </a:p>
          <a:p>
            <a:pPr marL="228600" indent="-228600">
              <a:buSzPct val="100000"/>
              <a:buChar char="•"/>
            </a:pPr>
            <a:r>
              <a:t>Responsible for all our products - But - that creates a mindset that allows us to build more robust systems and services</a:t>
            </a:r>
          </a:p>
          <a:p>
            <a:pPr/>
          </a:p>
          <a:p>
            <a:pPr/>
            <a:r>
              <a:t>Santosh’s comments about the slide - my love of comics</a:t>
            </a:r>
          </a:p>
          <a:p>
            <a:pPr/>
            <a:r>
              <a:t>“for me, the short stories are the places where I get to fly, to experiment, to play. I get to make mistakes and to go on small adventures” - Neil Gainman</a:t>
            </a:r>
          </a:p>
          <a:p>
            <a:pPr/>
            <a:r>
              <a:t>Microservices are a bit like that - we build fast  - we can fail fast - we can craft what we need when we need it</a:t>
            </a:r>
          </a:p>
          <a:p>
            <a:pPr/>
            <a:r>
              <a:t>moving to a micro service architecture has been beneficial to our team</a:t>
            </a:r>
          </a:p>
          <a:p>
            <a:pPr marL="228600" indent="-228600">
              <a:buSzPct val="100000"/>
              <a:buChar char="•"/>
            </a:pPr>
            <a:r>
              <a:t>not without some difficulties</a:t>
            </a:r>
          </a:p>
          <a:p>
            <a:pPr marL="228600" indent="-228600">
              <a:buSzPct val="100000"/>
              <a:buChar char="•"/>
            </a:pPr>
            <a:r>
              <a:t>not rocket science </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87" name="Shape 387"/>
          <p:cNvSpPr/>
          <p:nvPr>
            <p:ph type="sldImg"/>
          </p:nvPr>
        </p:nvSpPr>
        <p:spPr>
          <a:prstGeom prst="rect">
            <a:avLst/>
          </a:prstGeom>
        </p:spPr>
        <p:txBody>
          <a:bodyPr/>
          <a:lstStyle/>
          <a:p>
            <a:pPr/>
          </a:p>
        </p:txBody>
      </p:sp>
      <p:sp>
        <p:nvSpPr>
          <p:cNvPr id="388" name="Shape 388"/>
          <p:cNvSpPr/>
          <p:nvPr>
            <p:ph type="body" sz="quarter" idx="1"/>
          </p:nvPr>
        </p:nvSpPr>
        <p:spPr>
          <a:prstGeom prst="rect">
            <a:avLst/>
          </a:prstGeom>
        </p:spPr>
        <p:txBody>
          <a:bodyPr/>
          <a:lstStyle/>
          <a:p>
            <a:pPr>
              <a:lnSpc>
                <a:spcPct val="100000"/>
              </a:lnSpc>
              <a:defRPr sz="2100">
                <a:latin typeface="Calibri"/>
                <a:ea typeface="Calibri"/>
                <a:cs typeface="Calibri"/>
                <a:sym typeface="Calibri"/>
              </a:defRPr>
            </a:pPr>
            <a:r>
              <a:t>But if you do want to lear about Rocket Science we have a page for that http://www.bbc.co.uk/guides/z8hy97h</a:t>
            </a:r>
          </a:p>
          <a:p>
            <a:pPr>
              <a:lnSpc>
                <a:spcPct val="100000"/>
              </a:lnSpc>
              <a:defRPr sz="1200">
                <a:latin typeface="Calibri"/>
                <a:ea typeface="Calibri"/>
                <a:cs typeface="Calibri"/>
                <a:sym typeface="Calibri"/>
              </a:defRPr>
            </a:p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0" name="Shape 160"/>
          <p:cNvSpPr/>
          <p:nvPr>
            <p:ph type="sldImg"/>
          </p:nvPr>
        </p:nvSpPr>
        <p:spPr>
          <a:prstGeom prst="rect">
            <a:avLst/>
          </a:prstGeom>
        </p:spPr>
        <p:txBody>
          <a:bodyPr/>
          <a:lstStyle/>
          <a:p>
            <a:pPr/>
          </a:p>
        </p:txBody>
      </p:sp>
      <p:sp>
        <p:nvSpPr>
          <p:cNvPr id="161" name="Shape 161"/>
          <p:cNvSpPr/>
          <p:nvPr>
            <p:ph type="body" sz="quarter" idx="1"/>
          </p:nvPr>
        </p:nvSpPr>
        <p:spPr>
          <a:prstGeom prst="rect">
            <a:avLst/>
          </a:prstGeom>
        </p:spPr>
        <p:txBody>
          <a:bodyPr/>
          <a:lstStyle/>
          <a:p>
            <a:pPr/>
            <a:r>
              <a:t>And this is how the internet looked in the 1990s</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8" name="Shape 168"/>
          <p:cNvSpPr/>
          <p:nvPr>
            <p:ph type="sldImg"/>
          </p:nvPr>
        </p:nvSpPr>
        <p:spPr>
          <a:prstGeom prst="rect">
            <a:avLst/>
          </a:prstGeom>
        </p:spPr>
        <p:txBody>
          <a:bodyPr/>
          <a:lstStyle/>
          <a:p>
            <a:pPr/>
          </a:p>
        </p:txBody>
      </p:sp>
      <p:sp>
        <p:nvSpPr>
          <p:cNvPr id="169" name="Shape 169"/>
          <p:cNvSpPr/>
          <p:nvPr>
            <p:ph type="body" sz="quarter" idx="1"/>
          </p:nvPr>
        </p:nvSpPr>
        <p:spPr>
          <a:prstGeom prst="rect">
            <a:avLst/>
          </a:prstGeom>
        </p:spPr>
        <p:txBody>
          <a:bodyPr/>
          <a:lstStyle/>
          <a:p>
            <a:pPr defTabSz="304800">
              <a:lnSpc>
                <a:spcPct val="100000"/>
              </a:lnSpc>
              <a:defRPr>
                <a:latin typeface="Lucida Grande"/>
                <a:ea typeface="Lucida Grande"/>
                <a:cs typeface="Lucida Grande"/>
                <a:sym typeface="Lucida Grande"/>
              </a:defRPr>
            </a:pPr>
            <a:r>
              <a:t>How we look now</a:t>
            </a:r>
          </a:p>
          <a:p>
            <a:pPr marL="290945" indent="-290945" defTabSz="304800">
              <a:lnSpc>
                <a:spcPct val="100000"/>
              </a:lnSpc>
              <a:buSzPct val="100000"/>
              <a:buChar char="•"/>
              <a:defRPr>
                <a:latin typeface="Lucida Grande"/>
                <a:ea typeface="Lucida Grande"/>
                <a:cs typeface="Lucida Grande"/>
                <a:sym typeface="Lucida Grande"/>
              </a:defRPr>
            </a:pPr>
            <a:r>
              <a:t>10,000 media items on line published in one week</a:t>
            </a:r>
          </a:p>
          <a:p>
            <a:pPr marL="290945" indent="-290945" defTabSz="304800">
              <a:lnSpc>
                <a:spcPct val="100000"/>
              </a:lnSpc>
              <a:buSzPct val="100000"/>
              <a:buChar char="•"/>
              <a:defRPr>
                <a:latin typeface="Lucida Grande"/>
                <a:ea typeface="Lucida Grande"/>
                <a:cs typeface="Lucida Grande"/>
                <a:sym typeface="Lucida Grande"/>
              </a:defRPr>
            </a:pPr>
            <a:r>
              <a:t>Products across 4 screens (PC, TV, Tablet and Phone) - we support over 1000 different devices </a:t>
            </a:r>
          </a:p>
          <a:p>
            <a:pPr marL="290945" indent="-290945" defTabSz="304800">
              <a:lnSpc>
                <a:spcPct val="100000"/>
              </a:lnSpc>
              <a:buSzPct val="100000"/>
              <a:buChar char="•"/>
              <a:defRPr>
                <a:latin typeface="Lucida Grande"/>
                <a:ea typeface="Lucida Grande"/>
                <a:cs typeface="Lucida Grande"/>
                <a:sym typeface="Lucida Grande"/>
              </a:defRPr>
            </a:pPr>
            <a:r>
              <a:t>Audience numbers - a site like BBC Food will get 3 million viewers a week, a site like BBC Sport will get close to 30 million viewers a week</a:t>
            </a:r>
          </a:p>
          <a:p>
            <a:pPr marL="311727" indent="-311727" defTabSz="304800">
              <a:lnSpc>
                <a:spcPct val="100000"/>
              </a:lnSpc>
              <a:buSzPct val="100000"/>
              <a:buChar char="•"/>
              <a:defRPr sz="1500">
                <a:latin typeface="Lucida Grande"/>
                <a:ea typeface="Lucida Grande"/>
                <a:cs typeface="Lucida Grande"/>
                <a:sym typeface="Lucida Grande"/>
              </a:defRPr>
            </a:pPr>
            <a:r>
              <a:t>BBC lots of experience in delivering content to live audiences</a:t>
            </a:r>
          </a:p>
          <a:p>
            <a:pPr marL="290945" indent="-290945" defTabSz="304800">
              <a:lnSpc>
                <a:spcPct val="100000"/>
              </a:lnSpc>
              <a:buSzPct val="100000"/>
              <a:buChar char="•"/>
              <a:defRPr>
                <a:latin typeface="Lucida Grande"/>
                <a:ea typeface="Lucida Grande"/>
                <a:cs typeface="Lucida Grande"/>
                <a:sym typeface="Lucida Grande"/>
              </a:defRPr>
            </a:pPr>
            <a:r>
              <a:t>Many different teams divided into product areas &lt;&lt; iPlayer, NEWS, Sport, Children’s, Radio and Music, Knowledge &amp; Learning, personalisation, weather</a:t>
            </a:r>
          </a:p>
          <a:p>
            <a:pPr marL="290945" indent="-290945" defTabSz="304800">
              <a:lnSpc>
                <a:spcPct val="100000"/>
              </a:lnSpc>
              <a:buSzPct val="100000"/>
              <a:buChar char="•"/>
              <a:defRPr>
                <a:latin typeface="Lucida Grande"/>
                <a:ea typeface="Lucida Grande"/>
                <a:cs typeface="Lucida Grande"/>
                <a:sym typeface="Lucida Grande"/>
              </a:defRPr>
            </a:pPr>
            <a:r>
              <a:t>Large number of development languages (Perl, MHEG, Scala, JS, Node, …)</a:t>
            </a:r>
          </a:p>
          <a:p>
            <a:p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5" name="Shape 175"/>
          <p:cNvSpPr/>
          <p:nvPr>
            <p:ph type="sldImg"/>
          </p:nvPr>
        </p:nvSpPr>
        <p:spPr>
          <a:prstGeom prst="rect">
            <a:avLst/>
          </a:prstGeom>
        </p:spPr>
        <p:txBody>
          <a:bodyPr/>
          <a:lstStyle/>
          <a:p>
            <a:pPr/>
          </a:p>
        </p:txBody>
      </p:sp>
      <p:sp>
        <p:nvSpPr>
          <p:cNvPr id="176" name="Shape 176"/>
          <p:cNvSpPr/>
          <p:nvPr>
            <p:ph type="body" sz="quarter" idx="1"/>
          </p:nvPr>
        </p:nvSpPr>
        <p:spPr>
          <a:prstGeom prst="rect">
            <a:avLst/>
          </a:prstGeom>
        </p:spPr>
        <p:txBody>
          <a:bodyPr/>
          <a:lstStyle/>
          <a:p>
            <a:pPr>
              <a:defRPr>
                <a:latin typeface="Avenir Black"/>
                <a:ea typeface="Avenir Black"/>
                <a:cs typeface="Avenir Black"/>
                <a:sym typeface="Avenir Black"/>
              </a:defRPr>
            </a:pPr>
            <a:r>
              <a:t>Microservices in the Wild</a:t>
            </a:r>
          </a:p>
          <a:p>
            <a:pPr marL="228600" indent="-228600">
              <a:buSzPct val="100000"/>
              <a:buChar char="•"/>
            </a:pPr>
            <a:r>
              <a:t>BBC are moving towards using micro service architectures </a:t>
            </a:r>
          </a:p>
          <a:p>
            <a:pPr/>
            <a:r>
              <a:t>This is not a micro service - this is a micro rhinoceros </a:t>
            </a:r>
          </a:p>
          <a:p>
            <a:pPr/>
            <a:r>
              <a:t>Who is the guy?</a:t>
            </a:r>
          </a:p>
          <a:p>
            <a:pPr>
              <a:defRPr>
                <a:latin typeface="Avenir Black"/>
                <a:ea typeface="Avenir Black"/>
                <a:cs typeface="Avenir Black"/>
                <a:sym typeface="Avenir Black"/>
              </a:defRPr>
            </a:pPr>
            <a:r>
              <a:t>SIR </a:t>
            </a:r>
            <a:r>
              <a:rPr>
                <a:latin typeface="Avenir Roman"/>
                <a:ea typeface="Avenir Roman"/>
                <a:cs typeface="Avenir Roman"/>
                <a:sym typeface="Avenir Roman"/>
              </a:rPr>
              <a:t>David Attenborough - a national treasure</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2" name="Shape 182"/>
          <p:cNvSpPr/>
          <p:nvPr>
            <p:ph type="sldImg"/>
          </p:nvPr>
        </p:nvSpPr>
        <p:spPr>
          <a:prstGeom prst="rect">
            <a:avLst/>
          </a:prstGeom>
        </p:spPr>
        <p:txBody>
          <a:bodyPr/>
          <a:lstStyle/>
          <a:p>
            <a:pPr/>
          </a:p>
        </p:txBody>
      </p:sp>
      <p:sp>
        <p:nvSpPr>
          <p:cNvPr id="183" name="Shape 183"/>
          <p:cNvSpPr/>
          <p:nvPr>
            <p:ph type="body" sz="quarter" idx="1"/>
          </p:nvPr>
        </p:nvSpPr>
        <p:spPr>
          <a:prstGeom prst="rect">
            <a:avLst/>
          </a:prstGeom>
        </p:spPr>
        <p:txBody>
          <a:bodyPr/>
          <a:lstStyle/>
          <a:p>
            <a:pPr defTabSz="304800">
              <a:lnSpc>
                <a:spcPct val="100000"/>
              </a:lnSpc>
              <a:defRPr>
                <a:latin typeface="Lucida Grande"/>
                <a:ea typeface="Lucida Grande"/>
                <a:cs typeface="Lucida Grande"/>
                <a:sym typeface="Lucida Grande"/>
              </a:defRPr>
            </a:pPr>
            <a:r>
              <a:rPr b="1"/>
              <a:t>What is Bitesize</a:t>
            </a:r>
            <a:r>
              <a:t> - </a:t>
            </a:r>
          </a:p>
          <a:p>
            <a:pPr marL="228600" indent="-228600" defTabSz="304800">
              <a:lnSpc>
                <a:spcPct val="100000"/>
              </a:lnSpc>
              <a:buSzPct val="100000"/>
              <a:buChar char="•"/>
              <a:defRPr>
                <a:latin typeface="Lucida Grande"/>
                <a:ea typeface="Lucida Grande"/>
                <a:cs typeface="Lucida Grande"/>
                <a:sym typeface="Lucida Grande"/>
              </a:defRPr>
            </a:pPr>
            <a:r>
              <a:t>educational tool </a:t>
            </a:r>
          </a:p>
          <a:p>
            <a:pPr marL="228600" indent="-228600" defTabSz="304800">
              <a:lnSpc>
                <a:spcPct val="100000"/>
              </a:lnSpc>
              <a:buSzPct val="100000"/>
              <a:buChar char="•"/>
              <a:defRPr>
                <a:latin typeface="Lucida Grande"/>
                <a:ea typeface="Lucida Grande"/>
                <a:cs typeface="Lucida Grande"/>
                <a:sym typeface="Lucida Grande"/>
              </a:defRPr>
            </a:pPr>
            <a:r>
              <a:t>for children 4-16 </a:t>
            </a:r>
          </a:p>
          <a:p>
            <a:pPr marL="228600" indent="-228600" defTabSz="304800">
              <a:lnSpc>
                <a:spcPct val="100000"/>
              </a:lnSpc>
              <a:buSzPct val="100000"/>
              <a:buChar char="•"/>
              <a:defRPr>
                <a:latin typeface="Lucida Grande"/>
                <a:ea typeface="Lucida Grande"/>
                <a:cs typeface="Lucida Grande"/>
                <a:sym typeface="Lucida Grande"/>
              </a:defRPr>
            </a:pPr>
            <a:r>
              <a:t>to support them and their teachers throughout their school years. </a:t>
            </a:r>
          </a:p>
          <a:p>
            <a:pPr marL="228600" indent="-228600" defTabSz="304800">
              <a:lnSpc>
                <a:spcPct val="100000"/>
              </a:lnSpc>
              <a:buSzPct val="100000"/>
              <a:buChar char="•"/>
              <a:defRPr>
                <a:latin typeface="Lucida Grande"/>
                <a:ea typeface="Lucida Grande"/>
                <a:cs typeface="Lucida Grande"/>
                <a:sym typeface="Lucida Grande"/>
              </a:defRPr>
            </a:pPr>
            <a:r>
              <a:t>First launched in 1998</a:t>
            </a:r>
          </a:p>
          <a:p>
            <a:pPr marL="244230" indent="-244230" defTabSz="304800">
              <a:lnSpc>
                <a:spcPct val="100000"/>
              </a:lnSpc>
              <a:buSzPct val="75000"/>
              <a:buChar char="-"/>
              <a:defRPr>
                <a:latin typeface="Lucida Grande"/>
                <a:ea typeface="Lucida Grande"/>
                <a:cs typeface="Lucida Grande"/>
                <a:sym typeface="Lucida Grande"/>
              </a:defRPr>
            </a:pPr>
            <a:r>
              <a:t>in current form around 10 years old</a:t>
            </a:r>
          </a:p>
          <a:p>
            <a:pPr defTabSz="304800">
              <a:lnSpc>
                <a:spcPct val="100000"/>
              </a:lnSpc>
              <a:defRPr>
                <a:latin typeface="Lucida Grande"/>
                <a:ea typeface="Lucida Grande"/>
                <a:cs typeface="Lucida Grande"/>
                <a:sym typeface="Lucida Grande"/>
              </a:defRPr>
            </a:pPr>
          </a:p>
          <a:p>
            <a:pPr defTabSz="304800">
              <a:lnSpc>
                <a:spcPct val="100000"/>
              </a:lnSpc>
              <a:defRPr>
                <a:latin typeface="Lucida Grande"/>
                <a:ea typeface="Lucida Grande"/>
                <a:cs typeface="Lucida Grande"/>
                <a:sym typeface="Lucida Grande"/>
              </a:defRPr>
            </a:pPr>
            <a:r>
              <a:t>Bitesize covers:</a:t>
            </a:r>
          </a:p>
          <a:p>
            <a:pPr marL="170961" indent="-170961" defTabSz="304800">
              <a:lnSpc>
                <a:spcPct val="100000"/>
              </a:lnSpc>
              <a:buSzPct val="75000"/>
              <a:buChar char="•"/>
              <a:defRPr>
                <a:latin typeface="Lucida Grande"/>
                <a:ea typeface="Lucida Grande"/>
                <a:cs typeface="Lucida Grande"/>
                <a:sym typeface="Lucida Grande"/>
              </a:defRPr>
            </a:pPr>
            <a:r>
              <a:t>	The separate educational systems of all 4 nations</a:t>
            </a:r>
          </a:p>
          <a:p>
            <a:pPr marL="170961" indent="-170961" defTabSz="304800">
              <a:lnSpc>
                <a:spcPct val="100000"/>
              </a:lnSpc>
              <a:buSzPct val="75000"/>
              <a:buChar char="•"/>
              <a:defRPr>
                <a:latin typeface="Lucida Grande"/>
                <a:ea typeface="Lucida Grande"/>
                <a:cs typeface="Lucida Grande"/>
                <a:sym typeface="Lucida Grande"/>
              </a:defRPr>
            </a:pPr>
            <a:r>
              <a:t>	in 38 subject areas (300 separate programmes of study)</a:t>
            </a:r>
          </a:p>
          <a:p>
            <a:pPr marL="170961" indent="-170961" defTabSz="304800">
              <a:lnSpc>
                <a:spcPct val="100000"/>
              </a:lnSpc>
              <a:buSzPct val="75000"/>
              <a:buChar char="•"/>
              <a:defRPr>
                <a:latin typeface="Lucida Grande"/>
                <a:ea typeface="Lucida Grande"/>
                <a:cs typeface="Lucida Grande"/>
                <a:sym typeface="Lucida Grande"/>
              </a:defRPr>
            </a:pPr>
            <a:r>
              <a:t>	5,000+ topics of study</a:t>
            </a:r>
          </a:p>
          <a:p>
            <a:pPr marL="170961" indent="-170961">
              <a:lnSpc>
                <a:spcPct val="100000"/>
              </a:lnSpc>
              <a:buSzPct val="75000"/>
              <a:buChar char="•"/>
            </a:pPr>
            <a:r>
              <a:t>  Over 5,000 Revision Guides</a:t>
            </a:r>
          </a:p>
          <a:p>
            <a:pPr marL="244230" indent="-244230" defTabSz="304800">
              <a:lnSpc>
                <a:spcPct val="100000"/>
              </a:lnSpc>
              <a:buSzPct val="75000"/>
              <a:buChar char="-"/>
              <a:defRPr>
                <a:latin typeface="Lucida Grande"/>
                <a:ea typeface="Lucida Grande"/>
                <a:cs typeface="Lucida Grande"/>
                <a:sym typeface="Lucida Grande"/>
              </a:defRPr>
            </a:pPr>
          </a:p>
          <a:p>
            <a:pPr marL="244230" indent="-244230" defTabSz="304800">
              <a:lnSpc>
                <a:spcPct val="100000"/>
              </a:lnSpc>
              <a:buSzPct val="75000"/>
              <a:buChar char="-"/>
              <a:defRPr>
                <a:latin typeface="Lucida Grande"/>
                <a:ea typeface="Lucida Grande"/>
                <a:cs typeface="Lucida Grande"/>
                <a:sym typeface="Lucida Grande"/>
              </a:defRPr>
            </a:pPr>
            <a:r>
              <a:t>82% of 15-16 year old exam students in the UK say they use BBC Bitesize</a:t>
            </a:r>
          </a:p>
          <a:p>
            <a:pPr marL="244230" indent="-244230" defTabSz="304800">
              <a:lnSpc>
                <a:spcPct val="100000"/>
              </a:lnSpc>
              <a:buSzPct val="75000"/>
              <a:buChar char="-"/>
              <a:defRPr>
                <a:latin typeface="Lucida Grande"/>
                <a:ea typeface="Lucida Grande"/>
                <a:cs typeface="Lucida Grande"/>
                <a:sym typeface="Lucida Grande"/>
              </a:defRPr>
            </a:pPr>
            <a:r>
              <a:t>we pull in around 3m UK UU around the exams</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9" name="Shape 189"/>
          <p:cNvSpPr/>
          <p:nvPr>
            <p:ph type="sldImg"/>
          </p:nvPr>
        </p:nvSpPr>
        <p:spPr>
          <a:prstGeom prst="rect">
            <a:avLst/>
          </a:prstGeom>
        </p:spPr>
        <p:txBody>
          <a:bodyPr/>
          <a:lstStyle/>
          <a:p>
            <a:pPr/>
          </a:p>
        </p:txBody>
      </p:sp>
      <p:sp>
        <p:nvSpPr>
          <p:cNvPr id="190" name="Shape 190"/>
          <p:cNvSpPr/>
          <p:nvPr>
            <p:ph type="body" sz="quarter" idx="1"/>
          </p:nvPr>
        </p:nvSpPr>
        <p:spPr>
          <a:prstGeom prst="rect">
            <a:avLst/>
          </a:prstGeom>
        </p:spPr>
        <p:txBody>
          <a:bodyPr/>
          <a:lstStyle/>
          <a:p>
            <a:pPr/>
            <a:r>
              <a:t>Its also a bit of a monolith</a:t>
            </a:r>
          </a:p>
          <a:p>
            <a:pPr/>
            <a:r>
              <a:t>It is not a new code base (some code in there goes back to  around 2010) written in PHP </a:t>
            </a:r>
          </a:p>
          <a:p>
            <a:pPr marL="228600" indent="-228600">
              <a:buSzPct val="100000"/>
              <a:buChar char="•"/>
            </a:pPr>
            <a:r>
              <a:t>difficult to add new features</a:t>
            </a:r>
          </a:p>
          <a:p>
            <a:pPr marL="228600" indent="-228600">
              <a:buSzPct val="100000"/>
              <a:buChar char="•"/>
            </a:pPr>
            <a:r>
              <a:t>regression testing is very long winded, </a:t>
            </a:r>
          </a:p>
          <a:p>
            <a:pPr marL="228600" indent="-228600">
              <a:buSzPct val="100000"/>
              <a:buChar char="•"/>
            </a:pPr>
            <a:r>
              <a:t>release process, tickets raised with rpms for releases needed to stage and live</a:t>
            </a:r>
          </a:p>
          <a:p>
            <a:pPr/>
            <a:r>
              <a:t>because process is long winded, problem of it taking weeks to implement a one line change.</a:t>
            </a:r>
          </a:p>
          <a:p>
            <a:pPr/>
            <a:r>
              <a:t>As a developer this is not a fun place to be</a:t>
            </a:r>
          </a:p>
          <a:p>
            <a:pPr marL="228600" indent="-228600">
              <a:buSzPct val="100000"/>
              <a:buChar char="•"/>
            </a:pPr>
            <a:r>
              <a:t>Reduces developer capacity</a:t>
            </a:r>
          </a:p>
          <a:p>
            <a:pPr marL="228600" indent="-228600">
              <a:buSzPct val="100000"/>
              <a:buChar char="•"/>
            </a:pPr>
            <a:r>
              <a:t>single monolithic codebases do not necessarily scale to large numbers of users</a:t>
            </a:r>
          </a:p>
          <a:p>
            <a:pPr defTabSz="304800">
              <a:lnSpc>
                <a:spcPct val="100000"/>
              </a:lnSpc>
              <a:defRPr sz="1800">
                <a:latin typeface="Lucida Grande"/>
                <a:ea typeface="Lucida Grande"/>
                <a:cs typeface="Lucida Grande"/>
                <a:sym typeface="Lucida Grande"/>
              </a:defRPr>
            </a:pPr>
          </a:p>
          <a:p>
            <a:pPr defTabSz="304800">
              <a:lnSpc>
                <a:spcPct val="100000"/>
              </a:lnSpc>
              <a:defRPr sz="1800">
                <a:latin typeface="Lucida Grande"/>
                <a:ea typeface="Lucida Grande"/>
                <a:cs typeface="Lucida Grande"/>
                <a:sym typeface="Lucida Grande"/>
              </a:defRPr>
            </a:pPr>
            <a:r>
              <a:t>So let’s take a look at the monolith</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8" name="Shape 198"/>
          <p:cNvSpPr/>
          <p:nvPr>
            <p:ph type="sldImg"/>
          </p:nvPr>
        </p:nvSpPr>
        <p:spPr>
          <a:prstGeom prst="rect">
            <a:avLst/>
          </a:prstGeom>
        </p:spPr>
        <p:txBody>
          <a:bodyPr/>
          <a:lstStyle/>
          <a:p>
            <a:pPr/>
          </a:p>
        </p:txBody>
      </p:sp>
      <p:sp>
        <p:nvSpPr>
          <p:cNvPr id="199" name="Shape 199"/>
          <p:cNvSpPr/>
          <p:nvPr>
            <p:ph type="body" sz="quarter" idx="1"/>
          </p:nvPr>
        </p:nvSpPr>
        <p:spPr>
          <a:prstGeom prst="rect">
            <a:avLst/>
          </a:prstGeom>
        </p:spPr>
        <p:txBody>
          <a:bodyPr/>
          <a:lstStyle/>
          <a:p>
            <a:pPr marL="228600" indent="-228600">
              <a:buSzPct val="100000"/>
              <a:buChar char="•"/>
              <a:defRPr sz="1600"/>
            </a:pPr>
            <a:r>
              <a:t>standard N-Tier architecture </a:t>
            </a:r>
          </a:p>
          <a:p>
            <a:pPr marL="228600" indent="-228600">
              <a:buSzPct val="100000"/>
              <a:buChar char="•"/>
              <a:defRPr sz="1600"/>
            </a:pPr>
            <a:r>
              <a:t>written in PHP</a:t>
            </a:r>
          </a:p>
          <a:p>
            <a:pPr marL="228600" indent="-228600">
              <a:buSzPct val="100000"/>
              <a:buChar char="•"/>
              <a:defRPr sz="1600"/>
            </a:pPr>
            <a:r>
              <a:t>iSite is our Content Management System - where the Editorial team write the content </a:t>
            </a:r>
          </a:p>
          <a:p>
            <a:pPr marL="228600" indent="-228600">
              <a:buSzPct val="100000"/>
              <a:buChar char="•"/>
              <a:defRPr sz="1600"/>
            </a:pPr>
            <a:r>
              <a:t>Nitro the API where we get our media playback information</a:t>
            </a:r>
          </a:p>
          <a:p>
            <a:pPr>
              <a:defRPr sz="1600"/>
            </a:pPr>
            <a:r>
              <a:t>data driven website </a:t>
            </a:r>
          </a:p>
        </p:txBody>
      </p:sp>
    </p:spTree>
  </p:cSld>
  <p:clrMapOvr>
    <a:masterClrMapping/>
  </p:clrMapOvr>
</p:notes>
</file>

<file path=ppt/slideLayouts/_rels/slideLayout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showMasterSp="1" showMasterPhAnim="1">
  <p:cSld name="Title &amp; Subtitle">
    <p:spTree>
      <p:nvGrpSpPr>
        <p:cNvPr id="1" name=""/>
        <p:cNvGrpSpPr/>
        <p:nvPr/>
      </p:nvGrpSpPr>
      <p:grpSpPr>
        <a:xfrm>
          <a:off x="0" y="0"/>
          <a:ext cx="0" cy="0"/>
          <a:chOff x="0" y="0"/>
          <a:chExt cx="0" cy="0"/>
        </a:xfrm>
      </p:grpSpPr>
      <p:sp>
        <p:nvSpPr>
          <p:cNvPr id="11" name="Shape 11"/>
          <p:cNvSpPr/>
          <p:nvPr>
            <p:ph type="title"/>
          </p:nvPr>
        </p:nvSpPr>
        <p:spPr>
          <a:xfrm>
            <a:off x="1778000" y="2298700"/>
            <a:ext cx="20828000" cy="4648200"/>
          </a:xfrm>
          <a:prstGeom prst="rect">
            <a:avLst/>
          </a:prstGeom>
        </p:spPr>
        <p:txBody>
          <a:bodyPr anchor="b"/>
          <a:lstStyle/>
          <a:p>
            <a:pPr/>
            <a:r>
              <a:t>Title Text</a:t>
            </a:r>
          </a:p>
        </p:txBody>
      </p:sp>
      <p:sp>
        <p:nvSpPr>
          <p:cNvPr id="12" name="Shape 12"/>
          <p:cNvSpPr/>
          <p:nvPr>
            <p:ph type="body" sz="quarter" idx="1"/>
          </p:nvPr>
        </p:nvSpPr>
        <p:spPr>
          <a:xfrm>
            <a:off x="1778000" y="7073900"/>
            <a:ext cx="20828000" cy="1587500"/>
          </a:xfrm>
          <a:prstGeom prst="rect">
            <a:avLst/>
          </a:prstGeom>
        </p:spPr>
        <p:txBody>
          <a:bodyPr anchor="t"/>
          <a:lstStyle>
            <a:lvl1pPr marL="0" indent="0" algn="ctr">
              <a:spcBef>
                <a:spcPts val="0"/>
              </a:spcBef>
              <a:buSzTx/>
              <a:buNone/>
              <a:defRPr sz="4400"/>
            </a:lvl1pPr>
            <a:lvl2pPr marL="0" indent="228600" algn="ctr">
              <a:spcBef>
                <a:spcPts val="0"/>
              </a:spcBef>
              <a:buSzTx/>
              <a:buNone/>
              <a:defRPr sz="4400"/>
            </a:lvl2pPr>
            <a:lvl3pPr marL="0" indent="457200" algn="ctr">
              <a:spcBef>
                <a:spcPts val="0"/>
              </a:spcBef>
              <a:buSzTx/>
              <a:buNone/>
              <a:defRPr sz="4400"/>
            </a:lvl3pPr>
            <a:lvl4pPr marL="0" indent="685800" algn="ctr">
              <a:spcBef>
                <a:spcPts val="0"/>
              </a:spcBef>
              <a:buSzTx/>
              <a:buNone/>
              <a:defRPr sz="4400"/>
            </a:lvl4pPr>
            <a:lvl5pPr marL="0" indent="914400" algn="ctr">
              <a:spcBef>
                <a:spcPts val="0"/>
              </a:spcBef>
              <a:buSzTx/>
              <a:buNone/>
              <a:defRPr sz="4400"/>
            </a:lvl5pPr>
          </a:lstStyle>
          <a:p>
            <a:pPr/>
            <a:r>
              <a:t>Body Level One</a:t>
            </a:r>
          </a:p>
          <a:p>
            <a:pPr lvl="1"/>
            <a:r>
              <a:t>Body Level Two</a:t>
            </a:r>
          </a:p>
          <a:p>
            <a:pPr lvl="2"/>
            <a:r>
              <a:t>Body Level Three</a:t>
            </a:r>
          </a:p>
          <a:p>
            <a:pPr lvl="3"/>
            <a:r>
              <a:t>Body Level Four</a:t>
            </a:r>
          </a:p>
          <a:p>
            <a:pPr lvl="4"/>
            <a:r>
              <a:t>Body Level Five</a:t>
            </a:r>
          </a:p>
        </p:txBody>
      </p:sp>
      <p:sp>
        <p:nvSpPr>
          <p:cNvPr id="13" name="Shape 13"/>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type="tx" showMasterSp="1" showMasterPhAnim="1">
  <p:cSld name="Quote">
    <p:spTree>
      <p:nvGrpSpPr>
        <p:cNvPr id="1" name=""/>
        <p:cNvGrpSpPr/>
        <p:nvPr/>
      </p:nvGrpSpPr>
      <p:grpSpPr>
        <a:xfrm>
          <a:off x="0" y="0"/>
          <a:ext cx="0" cy="0"/>
          <a:chOff x="0" y="0"/>
          <a:chExt cx="0" cy="0"/>
        </a:xfrm>
      </p:grpSpPr>
      <p:sp>
        <p:nvSpPr>
          <p:cNvPr id="93" name="Shape 93"/>
          <p:cNvSpPr/>
          <p:nvPr>
            <p:ph type="body" sz="quarter" idx="13"/>
          </p:nvPr>
        </p:nvSpPr>
        <p:spPr>
          <a:xfrm>
            <a:off x="2387600" y="8953500"/>
            <a:ext cx="19621500" cy="685800"/>
          </a:xfrm>
          <a:prstGeom prst="rect">
            <a:avLst/>
          </a:prstGeom>
        </p:spPr>
        <p:txBody>
          <a:bodyPr anchor="t">
            <a:spAutoFit/>
          </a:bodyPr>
          <a:lstStyle>
            <a:lvl1pPr marL="0" indent="0" algn="ctr">
              <a:spcBef>
                <a:spcPts val="0"/>
              </a:spcBef>
              <a:buSzTx/>
              <a:buNone/>
              <a:defRPr sz="3800"/>
            </a:lvl1pPr>
          </a:lstStyle>
          <a:p>
            <a:pPr/>
            <a:r>
              <a:t>–Johnny Appleseed</a:t>
            </a:r>
          </a:p>
        </p:txBody>
      </p:sp>
      <p:sp>
        <p:nvSpPr>
          <p:cNvPr id="94" name="Shape 94"/>
          <p:cNvSpPr/>
          <p:nvPr>
            <p:ph type="body" sz="quarter" idx="14"/>
          </p:nvPr>
        </p:nvSpPr>
        <p:spPr>
          <a:xfrm>
            <a:off x="2387600" y="6045200"/>
            <a:ext cx="19621500" cy="889000"/>
          </a:xfrm>
          <a:prstGeom prst="rect">
            <a:avLst/>
          </a:prstGeom>
        </p:spPr>
        <p:txBody>
          <a:bodyPr>
            <a:spAutoFit/>
          </a:bodyPr>
          <a:lstStyle>
            <a:lvl1pPr marL="0" indent="0" algn="ctr">
              <a:spcBef>
                <a:spcPts val="0"/>
              </a:spcBef>
              <a:buSzTx/>
              <a:buNone/>
            </a:lvl1pPr>
          </a:lstStyle>
          <a:p>
            <a:pPr/>
            <a:r>
              <a:t>“Type a quote here.” </a:t>
            </a:r>
          </a:p>
        </p:txBody>
      </p:sp>
      <p:sp>
        <p:nvSpPr>
          <p:cNvPr id="95" name="Shape 95"/>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type="tx" showMasterSp="1" showMasterPhAnim="1">
  <p:cSld name="Photo">
    <p:spTree>
      <p:nvGrpSpPr>
        <p:cNvPr id="1" name=""/>
        <p:cNvGrpSpPr/>
        <p:nvPr/>
      </p:nvGrpSpPr>
      <p:grpSpPr>
        <a:xfrm>
          <a:off x="0" y="0"/>
          <a:ext cx="0" cy="0"/>
          <a:chOff x="0" y="0"/>
          <a:chExt cx="0" cy="0"/>
        </a:xfrm>
      </p:grpSpPr>
      <p:sp>
        <p:nvSpPr>
          <p:cNvPr id="102" name="Shape 102"/>
          <p:cNvSpPr/>
          <p:nvPr>
            <p:ph type="pic" idx="13"/>
          </p:nvPr>
        </p:nvSpPr>
        <p:spPr>
          <a:xfrm>
            <a:off x="0" y="0"/>
            <a:ext cx="24384000" cy="13716000"/>
          </a:xfrm>
          <a:prstGeom prst="rect">
            <a:avLst/>
          </a:prstGeom>
        </p:spPr>
        <p:txBody>
          <a:bodyPr lIns="91439" tIns="45719" rIns="91439" bIns="45719" anchor="t">
            <a:noAutofit/>
          </a:bodyPr>
          <a:lstStyle/>
          <a:p>
            <a:pPr/>
          </a:p>
        </p:txBody>
      </p:sp>
      <p:sp>
        <p:nvSpPr>
          <p:cNvPr id="103" name="Shape 103"/>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type="tx" showMasterSp="1" showMasterPhAnim="1">
  <p:cSld name="Blank">
    <p:spTree>
      <p:nvGrpSpPr>
        <p:cNvPr id="1" name=""/>
        <p:cNvGrpSpPr/>
        <p:nvPr/>
      </p:nvGrpSpPr>
      <p:grpSpPr>
        <a:xfrm>
          <a:off x="0" y="0"/>
          <a:ext cx="0" cy="0"/>
          <a:chOff x="0" y="0"/>
          <a:chExt cx="0" cy="0"/>
        </a:xfrm>
      </p:grpSpPr>
      <p:sp>
        <p:nvSpPr>
          <p:cNvPr id="110" name="Shape 110"/>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type="tx" showMasterSp="1" showMasterPhAnim="1">
  <p:cSld name="Page copy">
    <p:bg>
      <p:bgPr>
        <a:solidFill>
          <a:srgbClr val="EEEEEE"/>
        </a:solidFill>
      </p:bgPr>
    </p:bg>
    <p:spTree>
      <p:nvGrpSpPr>
        <p:cNvPr id="1" name=""/>
        <p:cNvGrpSpPr/>
        <p:nvPr/>
      </p:nvGrpSpPr>
      <p:grpSpPr>
        <a:xfrm>
          <a:off x="0" y="0"/>
          <a:ext cx="0" cy="0"/>
          <a:chOff x="0" y="0"/>
          <a:chExt cx="0" cy="0"/>
        </a:xfrm>
      </p:grpSpPr>
      <p:sp>
        <p:nvSpPr>
          <p:cNvPr id="117" name="Shape 117"/>
          <p:cNvSpPr/>
          <p:nvPr>
            <p:ph type="sldNum" sz="quarter" idx="2"/>
          </p:nvPr>
        </p:nvSpPr>
        <p:spPr>
          <a:xfrm>
            <a:off x="230581" y="3105073"/>
            <a:ext cx="504038" cy="511860"/>
          </a:xfrm>
          <a:prstGeom prst="rect">
            <a:avLst/>
          </a:prstGeom>
        </p:spPr>
        <p:txBody>
          <a:bodyPr lIns="76200" tIns="76200" rIns="76200" bIns="76200"/>
          <a:lstStyle>
            <a:lvl1pPr defTabSz="546100">
              <a:defRPr b="1">
                <a:solidFill>
                  <a:srgbClr val="FCFCFC"/>
                </a:solidFill>
                <a:latin typeface="Helvetica Neue"/>
                <a:ea typeface="Helvetica Neue"/>
                <a:cs typeface="Helvetica Neue"/>
                <a:sym typeface="Helvetica Neue"/>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type="tx" showMasterSp="1" showMasterPhAnim="1">
  <p:cSld name="Title and Content">
    <p:spTree>
      <p:nvGrpSpPr>
        <p:cNvPr id="1" name=""/>
        <p:cNvGrpSpPr/>
        <p:nvPr/>
      </p:nvGrpSpPr>
      <p:grpSpPr>
        <a:xfrm>
          <a:off x="0" y="0"/>
          <a:ext cx="0" cy="0"/>
          <a:chOff x="0" y="0"/>
          <a:chExt cx="0" cy="0"/>
        </a:xfrm>
      </p:grpSpPr>
      <p:sp>
        <p:nvSpPr>
          <p:cNvPr id="124" name="Shape 124"/>
          <p:cNvSpPr/>
          <p:nvPr>
            <p:ph type="title"/>
          </p:nvPr>
        </p:nvSpPr>
        <p:spPr>
          <a:xfrm>
            <a:off x="3962400" y="549276"/>
            <a:ext cx="16459200" cy="2286001"/>
          </a:xfrm>
          <a:prstGeom prst="rect">
            <a:avLst/>
          </a:prstGeom>
        </p:spPr>
        <p:txBody>
          <a:bodyPr lIns="91439" tIns="91439" rIns="91439" bIns="91439"/>
          <a:lstStyle>
            <a:lvl1pPr defTabSz="914400">
              <a:defRPr sz="8800">
                <a:latin typeface="Calibri"/>
                <a:ea typeface="Calibri"/>
                <a:cs typeface="Calibri"/>
                <a:sym typeface="Calibri"/>
              </a:defRPr>
            </a:lvl1pPr>
          </a:lstStyle>
          <a:p>
            <a:pPr/>
            <a:r>
              <a:t>Title Text</a:t>
            </a:r>
          </a:p>
        </p:txBody>
      </p:sp>
      <p:sp>
        <p:nvSpPr>
          <p:cNvPr id="125" name="Shape 125"/>
          <p:cNvSpPr/>
          <p:nvPr>
            <p:ph type="body" idx="1"/>
          </p:nvPr>
        </p:nvSpPr>
        <p:spPr>
          <a:xfrm>
            <a:off x="3962400" y="3200400"/>
            <a:ext cx="16459200" cy="9051926"/>
          </a:xfrm>
          <a:prstGeom prst="rect">
            <a:avLst/>
          </a:prstGeom>
        </p:spPr>
        <p:txBody>
          <a:bodyPr lIns="91439" tIns="91439" rIns="91439" bIns="91439" anchor="t"/>
          <a:lstStyle>
            <a:lvl1pPr marL="685800" indent="-685800" defTabSz="914400">
              <a:spcBef>
                <a:spcPts val="1500"/>
              </a:spcBef>
              <a:buSzPct val="100000"/>
              <a:buFont typeface="Arial"/>
              <a:defRPr sz="6400">
                <a:latin typeface="Calibri"/>
                <a:ea typeface="Calibri"/>
                <a:cs typeface="Calibri"/>
                <a:sym typeface="Calibri"/>
              </a:defRPr>
            </a:lvl1pPr>
            <a:lvl2pPr marL="1110342" indent="-653142" defTabSz="914400">
              <a:spcBef>
                <a:spcPts val="1500"/>
              </a:spcBef>
              <a:buSzPct val="100000"/>
              <a:buFont typeface="Arial"/>
              <a:buChar char="–"/>
              <a:defRPr sz="6400">
                <a:latin typeface="Calibri"/>
                <a:ea typeface="Calibri"/>
                <a:cs typeface="Calibri"/>
                <a:sym typeface="Calibri"/>
              </a:defRPr>
            </a:lvl2pPr>
            <a:lvl3pPr marL="1524000" indent="-609600" defTabSz="914400">
              <a:spcBef>
                <a:spcPts val="1500"/>
              </a:spcBef>
              <a:buSzPct val="100000"/>
              <a:buFont typeface="Arial"/>
              <a:defRPr sz="6400">
                <a:latin typeface="Calibri"/>
                <a:ea typeface="Calibri"/>
                <a:cs typeface="Calibri"/>
                <a:sym typeface="Calibri"/>
              </a:defRPr>
            </a:lvl3pPr>
            <a:lvl4pPr marL="2103120" indent="-731520" defTabSz="914400">
              <a:spcBef>
                <a:spcPts val="1500"/>
              </a:spcBef>
              <a:buSzPct val="100000"/>
              <a:buFont typeface="Arial"/>
              <a:buChar char="–"/>
              <a:defRPr sz="6400">
                <a:latin typeface="Calibri"/>
                <a:ea typeface="Calibri"/>
                <a:cs typeface="Calibri"/>
                <a:sym typeface="Calibri"/>
              </a:defRPr>
            </a:lvl4pPr>
            <a:lvl5pPr marL="2560320" indent="-731520" defTabSz="914400">
              <a:spcBef>
                <a:spcPts val="1500"/>
              </a:spcBef>
              <a:buSzPct val="100000"/>
              <a:buFont typeface="Arial"/>
              <a:buChar char="»"/>
              <a:defRPr sz="6400">
                <a:latin typeface="Calibri"/>
                <a:ea typeface="Calibri"/>
                <a:cs typeface="Calibri"/>
                <a:sym typeface="Calibri"/>
              </a:defRPr>
            </a:lvl5pPr>
          </a:lstStyle>
          <a:p>
            <a:pPr/>
            <a:r>
              <a:t>Body Level One</a:t>
            </a:r>
          </a:p>
          <a:p>
            <a:pPr lvl="1"/>
            <a:r>
              <a:t>Body Level Two</a:t>
            </a:r>
          </a:p>
          <a:p>
            <a:pPr lvl="2"/>
            <a:r>
              <a:t>Body Level Three</a:t>
            </a:r>
          </a:p>
          <a:p>
            <a:pPr lvl="3"/>
            <a:r>
              <a:t>Body Level Four</a:t>
            </a:r>
          </a:p>
          <a:p>
            <a:pPr lvl="4"/>
            <a:r>
              <a:t>Body Level Five</a:t>
            </a:r>
          </a:p>
        </p:txBody>
      </p:sp>
      <p:sp>
        <p:nvSpPr>
          <p:cNvPr id="126" name="Shape 126"/>
          <p:cNvSpPr/>
          <p:nvPr>
            <p:ph type="sldNum" sz="quarter" idx="2"/>
          </p:nvPr>
        </p:nvSpPr>
        <p:spPr>
          <a:xfrm>
            <a:off x="19917052" y="12802235"/>
            <a:ext cx="504548" cy="551181"/>
          </a:xfrm>
          <a:prstGeom prst="rect">
            <a:avLst/>
          </a:prstGeom>
        </p:spPr>
        <p:txBody>
          <a:bodyPr lIns="91439" tIns="91439" rIns="91439" bIns="91439" anchor="ctr"/>
          <a:lstStyle>
            <a:lvl1pPr algn="r" defTabSz="914400">
              <a:defRPr>
                <a:solidFill>
                  <a:srgbClr val="888888"/>
                </a:solid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type="tx" showMasterSp="1" showMasterPhAnim="1">
  <p:cSld name="Photo - Horizontal">
    <p:spTree>
      <p:nvGrpSpPr>
        <p:cNvPr id="1" name=""/>
        <p:cNvGrpSpPr/>
        <p:nvPr/>
      </p:nvGrpSpPr>
      <p:grpSpPr>
        <a:xfrm>
          <a:off x="0" y="0"/>
          <a:ext cx="0" cy="0"/>
          <a:chOff x="0" y="0"/>
          <a:chExt cx="0" cy="0"/>
        </a:xfrm>
      </p:grpSpPr>
      <p:sp>
        <p:nvSpPr>
          <p:cNvPr id="20" name="Shape 20"/>
          <p:cNvSpPr/>
          <p:nvPr>
            <p:ph type="pic" idx="13"/>
          </p:nvPr>
        </p:nvSpPr>
        <p:spPr>
          <a:xfrm>
            <a:off x="3125968" y="673100"/>
            <a:ext cx="18135601" cy="8737600"/>
          </a:xfrm>
          <a:prstGeom prst="rect">
            <a:avLst/>
          </a:prstGeom>
        </p:spPr>
        <p:txBody>
          <a:bodyPr lIns="91439" tIns="45719" rIns="91439" bIns="45719" anchor="t">
            <a:noAutofit/>
          </a:bodyPr>
          <a:lstStyle/>
          <a:p>
            <a:pPr/>
          </a:p>
        </p:txBody>
      </p:sp>
      <p:sp>
        <p:nvSpPr>
          <p:cNvPr id="21" name="Shape 21"/>
          <p:cNvSpPr/>
          <p:nvPr>
            <p:ph type="title"/>
          </p:nvPr>
        </p:nvSpPr>
        <p:spPr>
          <a:xfrm>
            <a:off x="635000" y="9448800"/>
            <a:ext cx="23114000" cy="2006600"/>
          </a:xfrm>
          <a:prstGeom prst="rect">
            <a:avLst/>
          </a:prstGeom>
        </p:spPr>
        <p:txBody>
          <a:bodyPr anchor="b"/>
          <a:lstStyle/>
          <a:p>
            <a:pPr/>
            <a:r>
              <a:t>Title Text</a:t>
            </a:r>
          </a:p>
        </p:txBody>
      </p:sp>
      <p:sp>
        <p:nvSpPr>
          <p:cNvPr id="22" name="Shape 22"/>
          <p:cNvSpPr/>
          <p:nvPr>
            <p:ph type="body" sz="quarter" idx="1"/>
          </p:nvPr>
        </p:nvSpPr>
        <p:spPr>
          <a:xfrm>
            <a:off x="635000" y="11518900"/>
            <a:ext cx="23114000" cy="1587500"/>
          </a:xfrm>
          <a:prstGeom prst="rect">
            <a:avLst/>
          </a:prstGeom>
        </p:spPr>
        <p:txBody>
          <a:bodyPr anchor="t"/>
          <a:lstStyle>
            <a:lvl1pPr marL="0" indent="0" algn="ctr">
              <a:spcBef>
                <a:spcPts val="0"/>
              </a:spcBef>
              <a:buSzTx/>
              <a:buNone/>
              <a:defRPr sz="4400"/>
            </a:lvl1pPr>
            <a:lvl2pPr marL="0" indent="228600" algn="ctr">
              <a:spcBef>
                <a:spcPts val="0"/>
              </a:spcBef>
              <a:buSzTx/>
              <a:buNone/>
              <a:defRPr sz="4400"/>
            </a:lvl2pPr>
            <a:lvl3pPr marL="0" indent="457200" algn="ctr">
              <a:spcBef>
                <a:spcPts val="0"/>
              </a:spcBef>
              <a:buSzTx/>
              <a:buNone/>
              <a:defRPr sz="4400"/>
            </a:lvl3pPr>
            <a:lvl4pPr marL="0" indent="685800" algn="ctr">
              <a:spcBef>
                <a:spcPts val="0"/>
              </a:spcBef>
              <a:buSzTx/>
              <a:buNone/>
              <a:defRPr sz="4400"/>
            </a:lvl4pPr>
            <a:lvl5pPr marL="0" indent="914400" algn="ctr">
              <a:spcBef>
                <a:spcPts val="0"/>
              </a:spcBef>
              <a:buSzTx/>
              <a:buNone/>
              <a:defRPr sz="4400"/>
            </a:lvl5pPr>
          </a:lstStyle>
          <a:p>
            <a:pPr/>
            <a:r>
              <a:t>Body Level One</a:t>
            </a:r>
          </a:p>
          <a:p>
            <a:pPr lvl="1"/>
            <a:r>
              <a:t>Body Level Two</a:t>
            </a:r>
          </a:p>
          <a:p>
            <a:pPr lvl="2"/>
            <a:r>
              <a:t>Body Level Three</a:t>
            </a:r>
          </a:p>
          <a:p>
            <a:pPr lvl="3"/>
            <a:r>
              <a:t>Body Level Four</a:t>
            </a:r>
          </a:p>
          <a:p>
            <a:pPr lvl="4"/>
            <a:r>
              <a:t>Body Level Five</a:t>
            </a:r>
          </a:p>
        </p:txBody>
      </p:sp>
      <p:sp>
        <p:nvSpPr>
          <p:cNvPr id="23" name="Shape 23"/>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type="tx" showMasterSp="1" showMasterPhAnim="1">
  <p:cSld name="Title - Center">
    <p:spTree>
      <p:nvGrpSpPr>
        <p:cNvPr id="1" name=""/>
        <p:cNvGrpSpPr/>
        <p:nvPr/>
      </p:nvGrpSpPr>
      <p:grpSpPr>
        <a:xfrm>
          <a:off x="0" y="0"/>
          <a:ext cx="0" cy="0"/>
          <a:chOff x="0" y="0"/>
          <a:chExt cx="0" cy="0"/>
        </a:xfrm>
      </p:grpSpPr>
      <p:sp>
        <p:nvSpPr>
          <p:cNvPr id="30" name="Shape 30"/>
          <p:cNvSpPr/>
          <p:nvPr>
            <p:ph type="title"/>
          </p:nvPr>
        </p:nvSpPr>
        <p:spPr>
          <a:xfrm>
            <a:off x="1778000" y="4533900"/>
            <a:ext cx="20828000" cy="4648200"/>
          </a:xfrm>
          <a:prstGeom prst="rect">
            <a:avLst/>
          </a:prstGeom>
        </p:spPr>
        <p:txBody>
          <a:bodyPr/>
          <a:lstStyle/>
          <a:p>
            <a:pPr/>
            <a:r>
              <a:t>Title Text</a:t>
            </a:r>
          </a:p>
        </p:txBody>
      </p:sp>
      <p:sp>
        <p:nvSpPr>
          <p:cNvPr id="31" name="Shape 31"/>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type="tx" showMasterSp="1" showMasterPhAnim="1">
  <p:cSld name="Photo - Vertical">
    <p:spTree>
      <p:nvGrpSpPr>
        <p:cNvPr id="1" name=""/>
        <p:cNvGrpSpPr/>
        <p:nvPr/>
      </p:nvGrpSpPr>
      <p:grpSpPr>
        <a:xfrm>
          <a:off x="0" y="0"/>
          <a:ext cx="0" cy="0"/>
          <a:chOff x="0" y="0"/>
          <a:chExt cx="0" cy="0"/>
        </a:xfrm>
      </p:grpSpPr>
      <p:sp>
        <p:nvSpPr>
          <p:cNvPr id="38" name="Shape 38"/>
          <p:cNvSpPr/>
          <p:nvPr>
            <p:ph type="pic" sz="half" idx="13"/>
          </p:nvPr>
        </p:nvSpPr>
        <p:spPr>
          <a:xfrm>
            <a:off x="13165980" y="1104900"/>
            <a:ext cx="9525001" cy="11506200"/>
          </a:xfrm>
          <a:prstGeom prst="rect">
            <a:avLst/>
          </a:prstGeom>
        </p:spPr>
        <p:txBody>
          <a:bodyPr lIns="91439" tIns="45719" rIns="91439" bIns="45719" anchor="t">
            <a:noAutofit/>
          </a:bodyPr>
          <a:lstStyle/>
          <a:p>
            <a:pPr/>
          </a:p>
        </p:txBody>
      </p:sp>
      <p:sp>
        <p:nvSpPr>
          <p:cNvPr id="39" name="Shape 39"/>
          <p:cNvSpPr/>
          <p:nvPr>
            <p:ph type="title"/>
          </p:nvPr>
        </p:nvSpPr>
        <p:spPr>
          <a:xfrm>
            <a:off x="1651000" y="1104900"/>
            <a:ext cx="10223500" cy="5613400"/>
          </a:xfrm>
          <a:prstGeom prst="rect">
            <a:avLst/>
          </a:prstGeom>
        </p:spPr>
        <p:txBody>
          <a:bodyPr anchor="b"/>
          <a:lstStyle>
            <a:lvl1pPr>
              <a:defRPr sz="8400"/>
            </a:lvl1pPr>
          </a:lstStyle>
          <a:p>
            <a:pPr/>
            <a:r>
              <a:t>Title Text</a:t>
            </a:r>
          </a:p>
        </p:txBody>
      </p:sp>
      <p:sp>
        <p:nvSpPr>
          <p:cNvPr id="40" name="Shape 40"/>
          <p:cNvSpPr/>
          <p:nvPr>
            <p:ph type="body" sz="quarter" idx="1"/>
          </p:nvPr>
        </p:nvSpPr>
        <p:spPr>
          <a:xfrm>
            <a:off x="1651000" y="6845300"/>
            <a:ext cx="10223500" cy="5765800"/>
          </a:xfrm>
          <a:prstGeom prst="rect">
            <a:avLst/>
          </a:prstGeom>
        </p:spPr>
        <p:txBody>
          <a:bodyPr anchor="t"/>
          <a:lstStyle>
            <a:lvl1pPr marL="0" indent="0" algn="ctr">
              <a:spcBef>
                <a:spcPts val="0"/>
              </a:spcBef>
              <a:buSzTx/>
              <a:buNone/>
              <a:defRPr sz="4400"/>
            </a:lvl1pPr>
            <a:lvl2pPr marL="0" indent="228600" algn="ctr">
              <a:spcBef>
                <a:spcPts val="0"/>
              </a:spcBef>
              <a:buSzTx/>
              <a:buNone/>
              <a:defRPr sz="4400"/>
            </a:lvl2pPr>
            <a:lvl3pPr marL="0" indent="457200" algn="ctr">
              <a:spcBef>
                <a:spcPts val="0"/>
              </a:spcBef>
              <a:buSzTx/>
              <a:buNone/>
              <a:defRPr sz="4400"/>
            </a:lvl3pPr>
            <a:lvl4pPr marL="0" indent="685800" algn="ctr">
              <a:spcBef>
                <a:spcPts val="0"/>
              </a:spcBef>
              <a:buSzTx/>
              <a:buNone/>
              <a:defRPr sz="4400"/>
            </a:lvl4pPr>
            <a:lvl5pPr marL="0" indent="914400" algn="ctr">
              <a:spcBef>
                <a:spcPts val="0"/>
              </a:spcBef>
              <a:buSzTx/>
              <a:buNone/>
              <a:defRPr sz="4400"/>
            </a:lvl5pPr>
          </a:lstStyle>
          <a:p>
            <a:pPr/>
            <a:r>
              <a:t>Body Level One</a:t>
            </a:r>
          </a:p>
          <a:p>
            <a:pPr lvl="1"/>
            <a:r>
              <a:t>Body Level Two</a:t>
            </a:r>
          </a:p>
          <a:p>
            <a:pPr lvl="2"/>
            <a:r>
              <a:t>Body Level Three</a:t>
            </a:r>
          </a:p>
          <a:p>
            <a:pPr lvl="3"/>
            <a:r>
              <a:t>Body Level Four</a:t>
            </a:r>
          </a:p>
          <a:p>
            <a:pPr lvl="4"/>
            <a:r>
              <a:t>Body Level Five</a:t>
            </a:r>
          </a:p>
        </p:txBody>
      </p:sp>
      <p:sp>
        <p:nvSpPr>
          <p:cNvPr id="41" name="Shape 41"/>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type="tx" showMasterSp="1" showMasterPhAnim="1">
  <p:cSld name="Title - Top">
    <p:spTree>
      <p:nvGrpSpPr>
        <p:cNvPr id="1" name=""/>
        <p:cNvGrpSpPr/>
        <p:nvPr/>
      </p:nvGrpSpPr>
      <p:grpSpPr>
        <a:xfrm>
          <a:off x="0" y="0"/>
          <a:ext cx="0" cy="0"/>
          <a:chOff x="0" y="0"/>
          <a:chExt cx="0" cy="0"/>
        </a:xfrm>
      </p:grpSpPr>
      <p:sp>
        <p:nvSpPr>
          <p:cNvPr id="48" name="Shape 48"/>
          <p:cNvSpPr/>
          <p:nvPr>
            <p:ph type="title"/>
          </p:nvPr>
        </p:nvSpPr>
        <p:spPr>
          <a:prstGeom prst="rect">
            <a:avLst/>
          </a:prstGeom>
        </p:spPr>
        <p:txBody>
          <a:bodyPr/>
          <a:lstStyle/>
          <a:p>
            <a:pPr/>
            <a:r>
              <a:t>Title Text</a:t>
            </a:r>
          </a:p>
        </p:txBody>
      </p:sp>
      <p:sp>
        <p:nvSpPr>
          <p:cNvPr id="49" name="Shape 49"/>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type="tx" showMasterSp="1" showMasterPhAnim="1">
  <p:cSld name="Title &amp; Bullets">
    <p:spTree>
      <p:nvGrpSpPr>
        <p:cNvPr id="1" name=""/>
        <p:cNvGrpSpPr/>
        <p:nvPr/>
      </p:nvGrpSpPr>
      <p:grpSpPr>
        <a:xfrm>
          <a:off x="0" y="0"/>
          <a:ext cx="0" cy="0"/>
          <a:chOff x="0" y="0"/>
          <a:chExt cx="0" cy="0"/>
        </a:xfrm>
      </p:grpSpPr>
      <p:sp>
        <p:nvSpPr>
          <p:cNvPr id="56" name="Shape 56"/>
          <p:cNvSpPr/>
          <p:nvPr>
            <p:ph type="title"/>
          </p:nvPr>
        </p:nvSpPr>
        <p:spPr>
          <a:prstGeom prst="rect">
            <a:avLst/>
          </a:prstGeom>
        </p:spPr>
        <p:txBody>
          <a:bodyPr/>
          <a:lstStyle/>
          <a:p>
            <a:pPr/>
            <a:r>
              <a:t>Title Text</a:t>
            </a:r>
          </a:p>
        </p:txBody>
      </p:sp>
      <p:sp>
        <p:nvSpPr>
          <p:cNvPr id="57" name="Shape 57"/>
          <p:cNvSpPr/>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58" name="Shape 58"/>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type="tx" showMasterSp="1" showMasterPhAnim="1">
  <p:cSld name="Title, Bullets &amp; Photo">
    <p:spTree>
      <p:nvGrpSpPr>
        <p:cNvPr id="1" name=""/>
        <p:cNvGrpSpPr/>
        <p:nvPr/>
      </p:nvGrpSpPr>
      <p:grpSpPr>
        <a:xfrm>
          <a:off x="0" y="0"/>
          <a:ext cx="0" cy="0"/>
          <a:chOff x="0" y="0"/>
          <a:chExt cx="0" cy="0"/>
        </a:xfrm>
      </p:grpSpPr>
      <p:sp>
        <p:nvSpPr>
          <p:cNvPr id="65" name="Shape 65"/>
          <p:cNvSpPr/>
          <p:nvPr>
            <p:ph type="pic" sz="half" idx="13"/>
          </p:nvPr>
        </p:nvSpPr>
        <p:spPr>
          <a:xfrm>
            <a:off x="13169900" y="3238500"/>
            <a:ext cx="9525000" cy="9207500"/>
          </a:xfrm>
          <a:prstGeom prst="rect">
            <a:avLst/>
          </a:prstGeom>
        </p:spPr>
        <p:txBody>
          <a:bodyPr lIns="91439" tIns="45719" rIns="91439" bIns="45719" anchor="t">
            <a:noAutofit/>
          </a:bodyPr>
          <a:lstStyle/>
          <a:p>
            <a:pPr/>
          </a:p>
        </p:txBody>
      </p:sp>
      <p:sp>
        <p:nvSpPr>
          <p:cNvPr id="66" name="Shape 66"/>
          <p:cNvSpPr/>
          <p:nvPr>
            <p:ph type="title"/>
          </p:nvPr>
        </p:nvSpPr>
        <p:spPr>
          <a:prstGeom prst="rect">
            <a:avLst/>
          </a:prstGeom>
        </p:spPr>
        <p:txBody>
          <a:bodyPr/>
          <a:lstStyle/>
          <a:p>
            <a:pPr/>
            <a:r>
              <a:t>Title Text</a:t>
            </a:r>
          </a:p>
        </p:txBody>
      </p:sp>
      <p:sp>
        <p:nvSpPr>
          <p:cNvPr id="67" name="Shape 67"/>
          <p:cNvSpPr/>
          <p:nvPr>
            <p:ph type="body" sz="half" idx="1"/>
          </p:nvPr>
        </p:nvSpPr>
        <p:spPr>
          <a:xfrm>
            <a:off x="1689100" y="3238500"/>
            <a:ext cx="10007600" cy="9207500"/>
          </a:xfrm>
          <a:prstGeom prst="rect">
            <a:avLst/>
          </a:prstGeom>
        </p:spPr>
        <p:txBody>
          <a:bodyPr/>
          <a:lstStyle>
            <a:lvl1pPr marL="558800" indent="-558800">
              <a:spcBef>
                <a:spcPts val="4500"/>
              </a:spcBef>
              <a:defRPr sz="4500"/>
            </a:lvl1pPr>
            <a:lvl2pPr marL="1117600" indent="-558800">
              <a:spcBef>
                <a:spcPts val="4500"/>
              </a:spcBef>
              <a:defRPr sz="4500"/>
            </a:lvl2pPr>
            <a:lvl3pPr marL="1676400" indent="-558800">
              <a:spcBef>
                <a:spcPts val="4500"/>
              </a:spcBef>
              <a:defRPr sz="4500"/>
            </a:lvl3pPr>
            <a:lvl4pPr marL="2235200" indent="-558800">
              <a:spcBef>
                <a:spcPts val="4500"/>
              </a:spcBef>
              <a:defRPr sz="4500"/>
            </a:lvl4pPr>
            <a:lvl5pPr marL="2794000" indent="-558800">
              <a:spcBef>
                <a:spcPts val="4500"/>
              </a:spcBef>
              <a:defRPr sz="4500"/>
            </a:lvl5pPr>
          </a:lstStyle>
          <a:p>
            <a:pPr/>
            <a:r>
              <a:t>Body Level One</a:t>
            </a:r>
          </a:p>
          <a:p>
            <a:pPr lvl="1"/>
            <a:r>
              <a:t>Body Level Two</a:t>
            </a:r>
          </a:p>
          <a:p>
            <a:pPr lvl="2"/>
            <a:r>
              <a:t>Body Level Three</a:t>
            </a:r>
          </a:p>
          <a:p>
            <a:pPr lvl="3"/>
            <a:r>
              <a:t>Body Level Four</a:t>
            </a:r>
          </a:p>
          <a:p>
            <a:pPr lvl="4"/>
            <a:r>
              <a:t>Body Level Five</a:t>
            </a:r>
          </a:p>
        </p:txBody>
      </p:sp>
      <p:sp>
        <p:nvSpPr>
          <p:cNvPr id="68" name="Shape 68"/>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type="tx" showMasterSp="1" showMasterPhAnim="1">
  <p:cSld name="Bullets">
    <p:spTree>
      <p:nvGrpSpPr>
        <p:cNvPr id="1" name=""/>
        <p:cNvGrpSpPr/>
        <p:nvPr/>
      </p:nvGrpSpPr>
      <p:grpSpPr>
        <a:xfrm>
          <a:off x="0" y="0"/>
          <a:ext cx="0" cy="0"/>
          <a:chOff x="0" y="0"/>
          <a:chExt cx="0" cy="0"/>
        </a:xfrm>
      </p:grpSpPr>
      <p:sp>
        <p:nvSpPr>
          <p:cNvPr id="75" name="Shape 75"/>
          <p:cNvSpPr/>
          <p:nvPr>
            <p:ph type="body" idx="1"/>
          </p:nvPr>
        </p:nvSpPr>
        <p:spPr>
          <a:xfrm>
            <a:off x="1689100" y="1778000"/>
            <a:ext cx="21005800" cy="10147300"/>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76" name="Shape 76"/>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type="tx" showMasterSp="1" showMasterPhAnim="1">
  <p:cSld name="Photo - 3 Up">
    <p:spTree>
      <p:nvGrpSpPr>
        <p:cNvPr id="1" name=""/>
        <p:cNvGrpSpPr/>
        <p:nvPr/>
      </p:nvGrpSpPr>
      <p:grpSpPr>
        <a:xfrm>
          <a:off x="0" y="0"/>
          <a:ext cx="0" cy="0"/>
          <a:chOff x="0" y="0"/>
          <a:chExt cx="0" cy="0"/>
        </a:xfrm>
      </p:grpSpPr>
      <p:sp>
        <p:nvSpPr>
          <p:cNvPr id="83" name="Shape 83"/>
          <p:cNvSpPr/>
          <p:nvPr>
            <p:ph type="pic" idx="13"/>
          </p:nvPr>
        </p:nvSpPr>
        <p:spPr>
          <a:xfrm>
            <a:off x="1206500" y="1130300"/>
            <a:ext cx="14173200" cy="11468100"/>
          </a:xfrm>
          <a:prstGeom prst="rect">
            <a:avLst/>
          </a:prstGeom>
        </p:spPr>
        <p:txBody>
          <a:bodyPr lIns="91439" tIns="45719" rIns="91439" bIns="45719" anchor="t">
            <a:noAutofit/>
          </a:bodyPr>
          <a:lstStyle/>
          <a:p>
            <a:pPr/>
          </a:p>
        </p:txBody>
      </p:sp>
      <p:sp>
        <p:nvSpPr>
          <p:cNvPr id="84" name="Shape 84"/>
          <p:cNvSpPr/>
          <p:nvPr>
            <p:ph type="pic" sz="quarter" idx="14"/>
          </p:nvPr>
        </p:nvSpPr>
        <p:spPr>
          <a:xfrm>
            <a:off x="15760700" y="7048500"/>
            <a:ext cx="7404100" cy="5549900"/>
          </a:xfrm>
          <a:prstGeom prst="rect">
            <a:avLst/>
          </a:prstGeom>
        </p:spPr>
        <p:txBody>
          <a:bodyPr lIns="91439" tIns="45719" rIns="91439" bIns="45719" anchor="t">
            <a:noAutofit/>
          </a:bodyPr>
          <a:lstStyle/>
          <a:p>
            <a:pPr/>
          </a:p>
        </p:txBody>
      </p:sp>
      <p:sp>
        <p:nvSpPr>
          <p:cNvPr id="85" name="Shape 85"/>
          <p:cNvSpPr/>
          <p:nvPr>
            <p:ph type="pic" sz="quarter" idx="15"/>
          </p:nvPr>
        </p:nvSpPr>
        <p:spPr>
          <a:xfrm>
            <a:off x="15760700" y="1130300"/>
            <a:ext cx="7404100" cy="5549900"/>
          </a:xfrm>
          <a:prstGeom prst="rect">
            <a:avLst/>
          </a:prstGeom>
        </p:spPr>
        <p:txBody>
          <a:bodyPr lIns="91439" tIns="45719" rIns="91439" bIns="45719" anchor="t">
            <a:noAutofit/>
          </a:bodyPr>
          <a:lstStyle/>
          <a:p>
            <a:pPr/>
          </a:p>
        </p:txBody>
      </p:sp>
      <p:sp>
        <p:nvSpPr>
          <p:cNvPr id="86" name="Shape 86"/>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standalone="yes"?><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p:bgPr>
    </p:bg>
    <p:spTree>
      <p:nvGrpSpPr>
        <p:cNvPr id="1" name=""/>
        <p:cNvGrpSpPr/>
        <p:nvPr/>
      </p:nvGrpSpPr>
      <p:grpSpPr>
        <a:xfrm>
          <a:off x="0" y="0"/>
          <a:ext cx="0" cy="0"/>
          <a:chOff x="0" y="0"/>
          <a:chExt cx="0" cy="0"/>
        </a:xfrm>
      </p:grpSpPr>
      <p:sp>
        <p:nvSpPr>
          <p:cNvPr id="2" name="Shape 2"/>
          <p:cNvSpPr/>
          <p:nvPr>
            <p:ph type="title"/>
          </p:nvPr>
        </p:nvSpPr>
        <p:spPr>
          <a:xfrm>
            <a:off x="1689100" y="952500"/>
            <a:ext cx="21005800" cy="2286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Title Text</a:t>
            </a:r>
          </a:p>
        </p:txBody>
      </p:sp>
      <p:sp>
        <p:nvSpPr>
          <p:cNvPr id="3" name="Shape 3"/>
          <p:cNvSpPr/>
          <p:nvPr>
            <p:ph type="body" idx="1"/>
          </p:nvPr>
        </p:nvSpPr>
        <p:spPr>
          <a:xfrm>
            <a:off x="1689100" y="3238500"/>
            <a:ext cx="21005800" cy="92075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hape 4"/>
          <p:cNvSpPr/>
          <p:nvPr>
            <p:ph type="sldNum" sz="quarter" idx="2"/>
          </p:nvPr>
        </p:nvSpPr>
        <p:spPr>
          <a:xfrm>
            <a:off x="11959031" y="13081000"/>
            <a:ext cx="453238" cy="469900"/>
          </a:xfrm>
          <a:prstGeom prst="rect">
            <a:avLst/>
          </a:prstGeom>
          <a:ln w="12700">
            <a:miter lim="400000"/>
          </a:ln>
        </p:spPr>
        <p:txBody>
          <a:bodyPr wrap="none" lIns="50800" tIns="50800" rIns="50800" bIns="50800">
            <a:spAutoFit/>
          </a:bodyPr>
          <a:lstStyle>
            <a:lvl1pPr>
              <a:defRPr sz="2400"/>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transition xmlns:p14="http://schemas.microsoft.com/office/powerpoint/2010/main" spd="med" advClick="1"/>
  <p:txStyles>
    <p:titleStyle>
      <a:lvl1pPr marL="0" marR="0" indent="0" algn="ctr" defTabSz="825500" rtl="0" latinLnBrk="0">
        <a:lnSpc>
          <a:spcPct val="100000"/>
        </a:lnSpc>
        <a:spcBef>
          <a:spcPts val="0"/>
        </a:spcBef>
        <a:spcAft>
          <a:spcPts val="0"/>
        </a:spcAft>
        <a:buClrTx/>
        <a:buSzTx/>
        <a:buFontTx/>
        <a:buNone/>
        <a:tabLst/>
        <a:defRPr b="0" baseline="0" cap="none" i="0" spc="0" strike="noStrike" sz="11200" u="none">
          <a:ln>
            <a:noFill/>
          </a:ln>
          <a:solidFill>
            <a:srgbClr val="000000"/>
          </a:solidFill>
          <a:uFillTx/>
          <a:latin typeface="+mn-lt"/>
          <a:ea typeface="+mn-ea"/>
          <a:cs typeface="+mn-cs"/>
          <a:sym typeface="Helvetica Light"/>
        </a:defRPr>
      </a:lvl1pPr>
      <a:lvl2pPr marL="0" marR="0" indent="228600" algn="ctr" defTabSz="825500" rtl="0" latinLnBrk="0">
        <a:lnSpc>
          <a:spcPct val="100000"/>
        </a:lnSpc>
        <a:spcBef>
          <a:spcPts val="0"/>
        </a:spcBef>
        <a:spcAft>
          <a:spcPts val="0"/>
        </a:spcAft>
        <a:buClrTx/>
        <a:buSzTx/>
        <a:buFontTx/>
        <a:buNone/>
        <a:tabLst/>
        <a:defRPr b="0" baseline="0" cap="none" i="0" spc="0" strike="noStrike" sz="11200" u="none">
          <a:ln>
            <a:noFill/>
          </a:ln>
          <a:solidFill>
            <a:srgbClr val="000000"/>
          </a:solidFill>
          <a:uFillTx/>
          <a:latin typeface="+mn-lt"/>
          <a:ea typeface="+mn-ea"/>
          <a:cs typeface="+mn-cs"/>
          <a:sym typeface="Helvetica Light"/>
        </a:defRPr>
      </a:lvl2pPr>
      <a:lvl3pPr marL="0" marR="0" indent="457200" algn="ctr" defTabSz="825500" rtl="0" latinLnBrk="0">
        <a:lnSpc>
          <a:spcPct val="100000"/>
        </a:lnSpc>
        <a:spcBef>
          <a:spcPts val="0"/>
        </a:spcBef>
        <a:spcAft>
          <a:spcPts val="0"/>
        </a:spcAft>
        <a:buClrTx/>
        <a:buSzTx/>
        <a:buFontTx/>
        <a:buNone/>
        <a:tabLst/>
        <a:defRPr b="0" baseline="0" cap="none" i="0" spc="0" strike="noStrike" sz="11200" u="none">
          <a:ln>
            <a:noFill/>
          </a:ln>
          <a:solidFill>
            <a:srgbClr val="000000"/>
          </a:solidFill>
          <a:uFillTx/>
          <a:latin typeface="+mn-lt"/>
          <a:ea typeface="+mn-ea"/>
          <a:cs typeface="+mn-cs"/>
          <a:sym typeface="Helvetica Light"/>
        </a:defRPr>
      </a:lvl3pPr>
      <a:lvl4pPr marL="0" marR="0" indent="685800" algn="ctr" defTabSz="825500" rtl="0" latinLnBrk="0">
        <a:lnSpc>
          <a:spcPct val="100000"/>
        </a:lnSpc>
        <a:spcBef>
          <a:spcPts val="0"/>
        </a:spcBef>
        <a:spcAft>
          <a:spcPts val="0"/>
        </a:spcAft>
        <a:buClrTx/>
        <a:buSzTx/>
        <a:buFontTx/>
        <a:buNone/>
        <a:tabLst/>
        <a:defRPr b="0" baseline="0" cap="none" i="0" spc="0" strike="noStrike" sz="11200" u="none">
          <a:ln>
            <a:noFill/>
          </a:ln>
          <a:solidFill>
            <a:srgbClr val="000000"/>
          </a:solidFill>
          <a:uFillTx/>
          <a:latin typeface="+mn-lt"/>
          <a:ea typeface="+mn-ea"/>
          <a:cs typeface="+mn-cs"/>
          <a:sym typeface="Helvetica Light"/>
        </a:defRPr>
      </a:lvl4pPr>
      <a:lvl5pPr marL="0" marR="0" indent="914400" algn="ctr" defTabSz="825500" rtl="0" latinLnBrk="0">
        <a:lnSpc>
          <a:spcPct val="100000"/>
        </a:lnSpc>
        <a:spcBef>
          <a:spcPts val="0"/>
        </a:spcBef>
        <a:spcAft>
          <a:spcPts val="0"/>
        </a:spcAft>
        <a:buClrTx/>
        <a:buSzTx/>
        <a:buFontTx/>
        <a:buNone/>
        <a:tabLst/>
        <a:defRPr b="0" baseline="0" cap="none" i="0" spc="0" strike="noStrike" sz="11200" u="none">
          <a:ln>
            <a:noFill/>
          </a:ln>
          <a:solidFill>
            <a:srgbClr val="000000"/>
          </a:solidFill>
          <a:uFillTx/>
          <a:latin typeface="+mn-lt"/>
          <a:ea typeface="+mn-ea"/>
          <a:cs typeface="+mn-cs"/>
          <a:sym typeface="Helvetica Light"/>
        </a:defRPr>
      </a:lvl5pPr>
      <a:lvl6pPr marL="0" marR="0" indent="1143000" algn="ctr" defTabSz="825500" rtl="0" latinLnBrk="0">
        <a:lnSpc>
          <a:spcPct val="100000"/>
        </a:lnSpc>
        <a:spcBef>
          <a:spcPts val="0"/>
        </a:spcBef>
        <a:spcAft>
          <a:spcPts val="0"/>
        </a:spcAft>
        <a:buClrTx/>
        <a:buSzTx/>
        <a:buFontTx/>
        <a:buNone/>
        <a:tabLst/>
        <a:defRPr b="0" baseline="0" cap="none" i="0" spc="0" strike="noStrike" sz="11200" u="none">
          <a:ln>
            <a:noFill/>
          </a:ln>
          <a:solidFill>
            <a:srgbClr val="000000"/>
          </a:solidFill>
          <a:uFillTx/>
          <a:latin typeface="+mn-lt"/>
          <a:ea typeface="+mn-ea"/>
          <a:cs typeface="+mn-cs"/>
          <a:sym typeface="Helvetica Light"/>
        </a:defRPr>
      </a:lvl6pPr>
      <a:lvl7pPr marL="0" marR="0" indent="1371600" algn="ctr" defTabSz="825500" rtl="0" latinLnBrk="0">
        <a:lnSpc>
          <a:spcPct val="100000"/>
        </a:lnSpc>
        <a:spcBef>
          <a:spcPts val="0"/>
        </a:spcBef>
        <a:spcAft>
          <a:spcPts val="0"/>
        </a:spcAft>
        <a:buClrTx/>
        <a:buSzTx/>
        <a:buFontTx/>
        <a:buNone/>
        <a:tabLst/>
        <a:defRPr b="0" baseline="0" cap="none" i="0" spc="0" strike="noStrike" sz="11200" u="none">
          <a:ln>
            <a:noFill/>
          </a:ln>
          <a:solidFill>
            <a:srgbClr val="000000"/>
          </a:solidFill>
          <a:uFillTx/>
          <a:latin typeface="+mn-lt"/>
          <a:ea typeface="+mn-ea"/>
          <a:cs typeface="+mn-cs"/>
          <a:sym typeface="Helvetica Light"/>
        </a:defRPr>
      </a:lvl7pPr>
      <a:lvl8pPr marL="0" marR="0" indent="1600200" algn="ctr" defTabSz="825500" rtl="0" latinLnBrk="0">
        <a:lnSpc>
          <a:spcPct val="100000"/>
        </a:lnSpc>
        <a:spcBef>
          <a:spcPts val="0"/>
        </a:spcBef>
        <a:spcAft>
          <a:spcPts val="0"/>
        </a:spcAft>
        <a:buClrTx/>
        <a:buSzTx/>
        <a:buFontTx/>
        <a:buNone/>
        <a:tabLst/>
        <a:defRPr b="0" baseline="0" cap="none" i="0" spc="0" strike="noStrike" sz="11200" u="none">
          <a:ln>
            <a:noFill/>
          </a:ln>
          <a:solidFill>
            <a:srgbClr val="000000"/>
          </a:solidFill>
          <a:uFillTx/>
          <a:latin typeface="+mn-lt"/>
          <a:ea typeface="+mn-ea"/>
          <a:cs typeface="+mn-cs"/>
          <a:sym typeface="Helvetica Light"/>
        </a:defRPr>
      </a:lvl8pPr>
      <a:lvl9pPr marL="0" marR="0" indent="1828800" algn="ctr" defTabSz="825500" rtl="0" latinLnBrk="0">
        <a:lnSpc>
          <a:spcPct val="100000"/>
        </a:lnSpc>
        <a:spcBef>
          <a:spcPts val="0"/>
        </a:spcBef>
        <a:spcAft>
          <a:spcPts val="0"/>
        </a:spcAft>
        <a:buClrTx/>
        <a:buSzTx/>
        <a:buFontTx/>
        <a:buNone/>
        <a:tabLst/>
        <a:defRPr b="0" baseline="0" cap="none" i="0" spc="0" strike="noStrike" sz="11200" u="none">
          <a:ln>
            <a:noFill/>
          </a:ln>
          <a:solidFill>
            <a:srgbClr val="000000"/>
          </a:solidFill>
          <a:uFillTx/>
          <a:latin typeface="+mn-lt"/>
          <a:ea typeface="+mn-ea"/>
          <a:cs typeface="+mn-cs"/>
          <a:sym typeface="Helvetica Light"/>
        </a:defRPr>
      </a:lvl9pPr>
    </p:titleStyle>
    <p:bodyStyle>
      <a:lvl1pPr marL="635000" marR="0" indent="-635000" algn="l" defTabSz="825500" rtl="0" latinLnBrk="0">
        <a:lnSpc>
          <a:spcPct val="100000"/>
        </a:lnSpc>
        <a:spcBef>
          <a:spcPts val="5900"/>
        </a:spcBef>
        <a:spcAft>
          <a:spcPts val="0"/>
        </a:spcAft>
        <a:buClrTx/>
        <a:buSzPct val="75000"/>
        <a:buFontTx/>
        <a:buChar char="•"/>
        <a:tabLst/>
        <a:defRPr b="0" baseline="0" cap="none" i="0" spc="0" strike="noStrike" sz="5200" u="none">
          <a:ln>
            <a:noFill/>
          </a:ln>
          <a:solidFill>
            <a:srgbClr val="000000"/>
          </a:solidFill>
          <a:uFillTx/>
          <a:latin typeface="+mn-lt"/>
          <a:ea typeface="+mn-ea"/>
          <a:cs typeface="+mn-cs"/>
          <a:sym typeface="Helvetica Light"/>
        </a:defRPr>
      </a:lvl1pPr>
      <a:lvl2pPr marL="1270000" marR="0" indent="-635000" algn="l" defTabSz="825500" rtl="0" latinLnBrk="0">
        <a:lnSpc>
          <a:spcPct val="100000"/>
        </a:lnSpc>
        <a:spcBef>
          <a:spcPts val="5900"/>
        </a:spcBef>
        <a:spcAft>
          <a:spcPts val="0"/>
        </a:spcAft>
        <a:buClrTx/>
        <a:buSzPct val="75000"/>
        <a:buFontTx/>
        <a:buChar char="•"/>
        <a:tabLst/>
        <a:defRPr b="0" baseline="0" cap="none" i="0" spc="0" strike="noStrike" sz="5200" u="none">
          <a:ln>
            <a:noFill/>
          </a:ln>
          <a:solidFill>
            <a:srgbClr val="000000"/>
          </a:solidFill>
          <a:uFillTx/>
          <a:latin typeface="+mn-lt"/>
          <a:ea typeface="+mn-ea"/>
          <a:cs typeface="+mn-cs"/>
          <a:sym typeface="Helvetica Light"/>
        </a:defRPr>
      </a:lvl2pPr>
      <a:lvl3pPr marL="1905000" marR="0" indent="-635000" algn="l" defTabSz="825500" rtl="0" latinLnBrk="0">
        <a:lnSpc>
          <a:spcPct val="100000"/>
        </a:lnSpc>
        <a:spcBef>
          <a:spcPts val="5900"/>
        </a:spcBef>
        <a:spcAft>
          <a:spcPts val="0"/>
        </a:spcAft>
        <a:buClrTx/>
        <a:buSzPct val="75000"/>
        <a:buFontTx/>
        <a:buChar char="•"/>
        <a:tabLst/>
        <a:defRPr b="0" baseline="0" cap="none" i="0" spc="0" strike="noStrike" sz="5200" u="none">
          <a:ln>
            <a:noFill/>
          </a:ln>
          <a:solidFill>
            <a:srgbClr val="000000"/>
          </a:solidFill>
          <a:uFillTx/>
          <a:latin typeface="+mn-lt"/>
          <a:ea typeface="+mn-ea"/>
          <a:cs typeface="+mn-cs"/>
          <a:sym typeface="Helvetica Light"/>
        </a:defRPr>
      </a:lvl3pPr>
      <a:lvl4pPr marL="2540000" marR="0" indent="-635000" algn="l" defTabSz="825500" rtl="0" latinLnBrk="0">
        <a:lnSpc>
          <a:spcPct val="100000"/>
        </a:lnSpc>
        <a:spcBef>
          <a:spcPts val="5900"/>
        </a:spcBef>
        <a:spcAft>
          <a:spcPts val="0"/>
        </a:spcAft>
        <a:buClrTx/>
        <a:buSzPct val="75000"/>
        <a:buFontTx/>
        <a:buChar char="•"/>
        <a:tabLst/>
        <a:defRPr b="0" baseline="0" cap="none" i="0" spc="0" strike="noStrike" sz="5200" u="none">
          <a:ln>
            <a:noFill/>
          </a:ln>
          <a:solidFill>
            <a:srgbClr val="000000"/>
          </a:solidFill>
          <a:uFillTx/>
          <a:latin typeface="+mn-lt"/>
          <a:ea typeface="+mn-ea"/>
          <a:cs typeface="+mn-cs"/>
          <a:sym typeface="Helvetica Light"/>
        </a:defRPr>
      </a:lvl4pPr>
      <a:lvl5pPr marL="3175000" marR="0" indent="-635000" algn="l" defTabSz="825500" rtl="0" latinLnBrk="0">
        <a:lnSpc>
          <a:spcPct val="100000"/>
        </a:lnSpc>
        <a:spcBef>
          <a:spcPts val="5900"/>
        </a:spcBef>
        <a:spcAft>
          <a:spcPts val="0"/>
        </a:spcAft>
        <a:buClrTx/>
        <a:buSzPct val="75000"/>
        <a:buFontTx/>
        <a:buChar char="•"/>
        <a:tabLst/>
        <a:defRPr b="0" baseline="0" cap="none" i="0" spc="0" strike="noStrike" sz="5200" u="none">
          <a:ln>
            <a:noFill/>
          </a:ln>
          <a:solidFill>
            <a:srgbClr val="000000"/>
          </a:solidFill>
          <a:uFillTx/>
          <a:latin typeface="+mn-lt"/>
          <a:ea typeface="+mn-ea"/>
          <a:cs typeface="+mn-cs"/>
          <a:sym typeface="Helvetica Light"/>
        </a:defRPr>
      </a:lvl5pPr>
      <a:lvl6pPr marL="3810000" marR="0" indent="-635000" algn="l" defTabSz="825500" rtl="0" latinLnBrk="0">
        <a:lnSpc>
          <a:spcPct val="100000"/>
        </a:lnSpc>
        <a:spcBef>
          <a:spcPts val="5900"/>
        </a:spcBef>
        <a:spcAft>
          <a:spcPts val="0"/>
        </a:spcAft>
        <a:buClrTx/>
        <a:buSzPct val="75000"/>
        <a:buFontTx/>
        <a:buChar char="•"/>
        <a:tabLst/>
        <a:defRPr b="0" baseline="0" cap="none" i="0" spc="0" strike="noStrike" sz="5200" u="none">
          <a:ln>
            <a:noFill/>
          </a:ln>
          <a:solidFill>
            <a:srgbClr val="000000"/>
          </a:solidFill>
          <a:uFillTx/>
          <a:latin typeface="+mn-lt"/>
          <a:ea typeface="+mn-ea"/>
          <a:cs typeface="+mn-cs"/>
          <a:sym typeface="Helvetica Light"/>
        </a:defRPr>
      </a:lvl6pPr>
      <a:lvl7pPr marL="4445000" marR="0" indent="-635000" algn="l" defTabSz="825500" rtl="0" latinLnBrk="0">
        <a:lnSpc>
          <a:spcPct val="100000"/>
        </a:lnSpc>
        <a:spcBef>
          <a:spcPts val="5900"/>
        </a:spcBef>
        <a:spcAft>
          <a:spcPts val="0"/>
        </a:spcAft>
        <a:buClrTx/>
        <a:buSzPct val="75000"/>
        <a:buFontTx/>
        <a:buChar char="•"/>
        <a:tabLst/>
        <a:defRPr b="0" baseline="0" cap="none" i="0" spc="0" strike="noStrike" sz="5200" u="none">
          <a:ln>
            <a:noFill/>
          </a:ln>
          <a:solidFill>
            <a:srgbClr val="000000"/>
          </a:solidFill>
          <a:uFillTx/>
          <a:latin typeface="+mn-lt"/>
          <a:ea typeface="+mn-ea"/>
          <a:cs typeface="+mn-cs"/>
          <a:sym typeface="Helvetica Light"/>
        </a:defRPr>
      </a:lvl7pPr>
      <a:lvl8pPr marL="5080000" marR="0" indent="-635000" algn="l" defTabSz="825500" rtl="0" latinLnBrk="0">
        <a:lnSpc>
          <a:spcPct val="100000"/>
        </a:lnSpc>
        <a:spcBef>
          <a:spcPts val="5900"/>
        </a:spcBef>
        <a:spcAft>
          <a:spcPts val="0"/>
        </a:spcAft>
        <a:buClrTx/>
        <a:buSzPct val="75000"/>
        <a:buFontTx/>
        <a:buChar char="•"/>
        <a:tabLst/>
        <a:defRPr b="0" baseline="0" cap="none" i="0" spc="0" strike="noStrike" sz="5200" u="none">
          <a:ln>
            <a:noFill/>
          </a:ln>
          <a:solidFill>
            <a:srgbClr val="000000"/>
          </a:solidFill>
          <a:uFillTx/>
          <a:latin typeface="+mn-lt"/>
          <a:ea typeface="+mn-ea"/>
          <a:cs typeface="+mn-cs"/>
          <a:sym typeface="Helvetica Light"/>
        </a:defRPr>
      </a:lvl8pPr>
      <a:lvl9pPr marL="5715000" marR="0" indent="-635000" algn="l" defTabSz="825500" rtl="0" latinLnBrk="0">
        <a:lnSpc>
          <a:spcPct val="100000"/>
        </a:lnSpc>
        <a:spcBef>
          <a:spcPts val="5900"/>
        </a:spcBef>
        <a:spcAft>
          <a:spcPts val="0"/>
        </a:spcAft>
        <a:buClrTx/>
        <a:buSzPct val="75000"/>
        <a:buFontTx/>
        <a:buChar char="•"/>
        <a:tabLst/>
        <a:defRPr b="0" baseline="0" cap="none" i="0" spc="0" strike="noStrike" sz="5200" u="none">
          <a:ln>
            <a:noFill/>
          </a:ln>
          <a:solidFill>
            <a:srgbClr val="000000"/>
          </a:solidFill>
          <a:uFillTx/>
          <a:latin typeface="+mn-lt"/>
          <a:ea typeface="+mn-ea"/>
          <a:cs typeface="+mn-cs"/>
          <a:sym typeface="Helvetica Light"/>
        </a:defRPr>
      </a:lvl9pPr>
    </p:bodyStyle>
    <p:otherStyle>
      <a:lvl1pPr marL="0" marR="0" indent="0" algn="ctr" defTabSz="825500" rtl="0" latinLnBrk="0">
        <a:lnSpc>
          <a:spcPct val="10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Helvetica Light"/>
        </a:defRPr>
      </a:lvl1pPr>
      <a:lvl2pPr marL="0" marR="0" indent="228600" algn="ctr" defTabSz="825500" rtl="0" latinLnBrk="0">
        <a:lnSpc>
          <a:spcPct val="10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Helvetica Light"/>
        </a:defRPr>
      </a:lvl2pPr>
      <a:lvl3pPr marL="0" marR="0" indent="457200" algn="ctr" defTabSz="825500" rtl="0" latinLnBrk="0">
        <a:lnSpc>
          <a:spcPct val="10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Helvetica Light"/>
        </a:defRPr>
      </a:lvl3pPr>
      <a:lvl4pPr marL="0" marR="0" indent="685800" algn="ctr" defTabSz="825500" rtl="0" latinLnBrk="0">
        <a:lnSpc>
          <a:spcPct val="10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Helvetica Light"/>
        </a:defRPr>
      </a:lvl4pPr>
      <a:lvl5pPr marL="0" marR="0" indent="914400" algn="ctr" defTabSz="825500" rtl="0" latinLnBrk="0">
        <a:lnSpc>
          <a:spcPct val="10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Helvetica Light"/>
        </a:defRPr>
      </a:lvl5pPr>
      <a:lvl6pPr marL="0" marR="0" indent="1143000" algn="ctr" defTabSz="825500" rtl="0" latinLnBrk="0">
        <a:lnSpc>
          <a:spcPct val="10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Helvetica Light"/>
        </a:defRPr>
      </a:lvl6pPr>
      <a:lvl7pPr marL="0" marR="0" indent="1371600" algn="ctr" defTabSz="825500" rtl="0" latinLnBrk="0">
        <a:lnSpc>
          <a:spcPct val="10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Helvetica Light"/>
        </a:defRPr>
      </a:lvl7pPr>
      <a:lvl8pPr marL="0" marR="0" indent="1600200" algn="ctr" defTabSz="825500" rtl="0" latinLnBrk="0">
        <a:lnSpc>
          <a:spcPct val="10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Helvetica Light"/>
        </a:defRPr>
      </a:lvl8pPr>
      <a:lvl9pPr marL="0" marR="0" indent="1828800" algn="ctr" defTabSz="825500" rtl="0" latinLnBrk="0">
        <a:lnSpc>
          <a:spcPct val="10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Helvetica Light"/>
        </a:defRPr>
      </a:lvl9pPr>
    </p:otherStyle>
  </p:txStyles>
</p:sldMaster>
</file>

<file path=ppt/slides/_rels/slide1.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3.png"/><Relationship Id="rId4" Type="http://schemas.openxmlformats.org/officeDocument/2006/relationships/image" Target="../media/image10.png"/><Relationship Id="rId5" Type="http://schemas.openxmlformats.org/officeDocument/2006/relationships/image" Target="../media/image11.png"/><Relationship Id="rId6" Type="http://schemas.openxmlformats.org/officeDocument/2006/relationships/image" Target="../media/image12.png"/></Relationships>

</file>

<file path=ppt/slides/_rels/slide11.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3.png"/><Relationship Id="rId4" Type="http://schemas.openxmlformats.org/officeDocument/2006/relationships/image" Target="../media/image10.png"/><Relationship Id="rId5" Type="http://schemas.openxmlformats.org/officeDocument/2006/relationships/image" Target="../media/image13.png"/></Relationships>

</file>

<file path=ppt/slides/_rels/slide12.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image" Target="../media/image14.png"/><Relationship Id="rId4" Type="http://schemas.openxmlformats.org/officeDocument/2006/relationships/image" Target="../media/image3.png"/><Relationship Id="rId5" Type="http://schemas.openxmlformats.org/officeDocument/2006/relationships/image" Target="../media/image15.png"/></Relationships>

</file>

<file path=ppt/slides/_rels/slide13.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3.png"/><Relationship Id="rId4" Type="http://schemas.openxmlformats.org/officeDocument/2006/relationships/image" Target="../media/image16.png"/><Relationship Id="rId5" Type="http://schemas.openxmlformats.org/officeDocument/2006/relationships/image" Target="../media/image17.png"/></Relationships>

</file>

<file path=ppt/slides/_rels/slide14.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image" Target="../media/image3.png"/></Relationships>

</file>

<file path=ppt/slides/_rels/slide15.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image" Target="../media/image3.png"/><Relationship Id="rId4" Type="http://schemas.openxmlformats.org/officeDocument/2006/relationships/image" Target="../media/image18.png"/><Relationship Id="rId5" Type="http://schemas.openxmlformats.org/officeDocument/2006/relationships/image" Target="../media/image19.png"/><Relationship Id="rId6" Type="http://schemas.openxmlformats.org/officeDocument/2006/relationships/image" Target="../media/image20.png"/></Relationships>

</file>

<file path=ppt/slides/_rels/slide16.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 Id="rId3" Type="http://schemas.openxmlformats.org/officeDocument/2006/relationships/image" Target="../media/image3.png"/><Relationship Id="rId4" Type="http://schemas.openxmlformats.org/officeDocument/2006/relationships/image" Target="../media/image21.png"/></Relationships>

</file>

<file path=ppt/slides/_rels/slide17.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 Id="rId3" Type="http://schemas.openxmlformats.org/officeDocument/2006/relationships/image" Target="../media/image3.png"/><Relationship Id="rId4" Type="http://schemas.openxmlformats.org/officeDocument/2006/relationships/image" Target="../media/image22.png"/></Relationships>

</file>

<file path=ppt/slides/_rels/slide18.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 Id="rId3" Type="http://schemas.openxmlformats.org/officeDocument/2006/relationships/image" Target="../media/image3.png"/><Relationship Id="rId4" Type="http://schemas.openxmlformats.org/officeDocument/2006/relationships/image" Target="../media/image23.png"/></Relationships>

</file>

<file path=ppt/slides/_rels/slide19.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 Id="rId3" Type="http://schemas.openxmlformats.org/officeDocument/2006/relationships/image" Target="../media/image3.png"/><Relationship Id="rId4" Type="http://schemas.openxmlformats.org/officeDocument/2006/relationships/image" Target="../media/image24.png"/></Relationships>

</file>

<file path=ppt/slides/_rels/slide2.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20.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 Id="rId3" Type="http://schemas.openxmlformats.org/officeDocument/2006/relationships/image" Target="../media/image3.png"/><Relationship Id="rId4" Type="http://schemas.openxmlformats.org/officeDocument/2006/relationships/image" Target="../media/image25.png"/></Relationships>

</file>

<file path=ppt/slides/_rels/slide21.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 Id="rId3" Type="http://schemas.openxmlformats.org/officeDocument/2006/relationships/image" Target="../media/image3.png"/><Relationship Id="rId4" Type="http://schemas.openxmlformats.org/officeDocument/2006/relationships/image" Target="../media/image26.png"/><Relationship Id="rId5" Type="http://schemas.openxmlformats.org/officeDocument/2006/relationships/image" Target="../media/image27.png"/></Relationships>

</file>

<file path=ppt/slides/_rels/slide22.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 Id="rId3" Type="http://schemas.openxmlformats.org/officeDocument/2006/relationships/image" Target="../media/image3.png"/><Relationship Id="rId4" Type="http://schemas.openxmlformats.org/officeDocument/2006/relationships/image" Target="../media/image28.png"/></Relationships>

</file>

<file path=ppt/slides/_rels/slide23.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 Id="rId3" Type="http://schemas.openxmlformats.org/officeDocument/2006/relationships/image" Target="../media/image3.png"/><Relationship Id="rId4" Type="http://schemas.openxmlformats.org/officeDocument/2006/relationships/image" Target="../media/image29.png"/></Relationships>

</file>

<file path=ppt/slides/_rels/slide24.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 Id="rId3" Type="http://schemas.openxmlformats.org/officeDocument/2006/relationships/image" Target="../media/image3.png"/><Relationship Id="rId4" Type="http://schemas.openxmlformats.org/officeDocument/2006/relationships/image" Target="../media/image30.png"/></Relationships>

</file>

<file path=ppt/slides/_rels/slide25.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 Id="rId3" Type="http://schemas.openxmlformats.org/officeDocument/2006/relationships/image" Target="../media/image3.png"/><Relationship Id="rId4" Type="http://schemas.openxmlformats.org/officeDocument/2006/relationships/image" Target="../media/image31.png"/></Relationships>

</file>

<file path=ppt/slides/_rels/slide26.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Relationship Id="rId3" Type="http://schemas.openxmlformats.org/officeDocument/2006/relationships/image" Target="../media/image3.png"/><Relationship Id="rId4" Type="http://schemas.openxmlformats.org/officeDocument/2006/relationships/image" Target="../media/image17.png"/></Relationships>

</file>

<file path=ppt/slides/_rels/slide27.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xml"/><Relationship Id="rId3" Type="http://schemas.openxmlformats.org/officeDocument/2006/relationships/image" Target="../media/image3.png"/><Relationship Id="rId4" Type="http://schemas.openxmlformats.org/officeDocument/2006/relationships/image" Target="../media/image32.png"/></Relationships>

</file>

<file path=ppt/slides/_rels/slide28.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xml"/><Relationship Id="rId3" Type="http://schemas.openxmlformats.org/officeDocument/2006/relationships/image" Target="../media/image3.png"/><Relationship Id="rId4" Type="http://schemas.openxmlformats.org/officeDocument/2006/relationships/image" Target="../media/image33.png"/></Relationships>

</file>

<file path=ppt/slides/_rels/slide29.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xml"/><Relationship Id="rId3" Type="http://schemas.openxmlformats.org/officeDocument/2006/relationships/image" Target="../media/image3.png"/><Relationship Id="rId4" Type="http://schemas.openxmlformats.org/officeDocument/2006/relationships/image" Target="../media/image34.png"/></Relationships>

</file>

<file path=ppt/slides/_rels/slide3.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30.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xml"/><Relationship Id="rId3" Type="http://schemas.openxmlformats.org/officeDocument/2006/relationships/image" Target="../media/image3.png"/><Relationship Id="rId4" Type="http://schemas.openxmlformats.org/officeDocument/2006/relationships/image" Target="../media/image35.png"/></Relationships>

</file>

<file path=ppt/slides/_rels/slide31.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1.xml"/><Relationship Id="rId3" Type="http://schemas.openxmlformats.org/officeDocument/2006/relationships/image" Target="../media/image3.png"/></Relationships>

</file>

<file path=ppt/slides/_rels/slide32.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2.xml"/><Relationship Id="rId3" Type="http://schemas.openxmlformats.org/officeDocument/2006/relationships/image" Target="../media/image36.png"/></Relationships>

</file>

<file path=ppt/slides/_rels/slide33.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3.xml"/><Relationship Id="rId3" Type="http://schemas.openxmlformats.org/officeDocument/2006/relationships/image" Target="../media/image3.png"/><Relationship Id="rId4" Type="http://schemas.openxmlformats.org/officeDocument/2006/relationships/image" Target="../media/image37.png"/></Relationships>

</file>

<file path=ppt/slides/_rels/slide34.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4.xml"/><Relationship Id="rId3" Type="http://schemas.openxmlformats.org/officeDocument/2006/relationships/image" Target="../media/image3.png"/><Relationship Id="rId4" Type="http://schemas.openxmlformats.org/officeDocument/2006/relationships/image" Target="../media/image38.png"/></Relationships>

</file>

<file path=ppt/slides/_rels/slide35.xml.rels><?xml version="1.0" encoding="UTF-8" standalone="yes"?><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3.png"/><Relationship Id="rId4" Type="http://schemas.openxmlformats.org/officeDocument/2006/relationships/image" Target="../media/image4.png"/></Relationships>

</file>

<file path=ppt/slides/_rels/slide5.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3.png"/><Relationship Id="rId4" Type="http://schemas.openxmlformats.org/officeDocument/2006/relationships/image" Target="../media/image1.jpeg"/><Relationship Id="rId5" Type="http://schemas.openxmlformats.org/officeDocument/2006/relationships/image" Target="../media/image5.png"/></Relationships>

</file>

<file path=ppt/slides/_rels/slide6.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3.png"/><Relationship Id="rId4" Type="http://schemas.openxmlformats.org/officeDocument/2006/relationships/image" Target="../media/image2.jpeg"/></Relationships>

</file>

<file path=ppt/slides/_rels/slide7.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3.png"/><Relationship Id="rId4" Type="http://schemas.openxmlformats.org/officeDocument/2006/relationships/image" Target="../media/image6.png"/></Relationships>

</file>

<file path=ppt/slides/_rels/slide8.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3.png"/><Relationship Id="rId4" Type="http://schemas.openxmlformats.org/officeDocument/2006/relationships/image" Target="../media/image7.png"/></Relationships>

</file>

<file path=ppt/slides/_rels/slide9.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3.png"/><Relationship Id="rId4" Type="http://schemas.openxmlformats.org/officeDocument/2006/relationships/image" Target="../media/image8.png"/><Relationship Id="rId5"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FD8A05"/>
        </a:solidFill>
      </p:bgPr>
    </p:bg>
    <p:spTree>
      <p:nvGrpSpPr>
        <p:cNvPr id="1" name=""/>
        <p:cNvGrpSpPr/>
        <p:nvPr/>
      </p:nvGrpSpPr>
      <p:grpSpPr>
        <a:xfrm>
          <a:off x="0" y="0"/>
          <a:ext cx="0" cy="0"/>
          <a:chOff x="0" y="0"/>
          <a:chExt cx="0" cy="0"/>
        </a:xfrm>
      </p:grpSpPr>
      <p:sp>
        <p:nvSpPr>
          <p:cNvPr id="135" name="Shape 135"/>
          <p:cNvSpPr/>
          <p:nvPr/>
        </p:nvSpPr>
        <p:spPr>
          <a:xfrm>
            <a:off x="-86321" y="-112663"/>
            <a:ext cx="24556642" cy="13941326"/>
          </a:xfrm>
          <a:prstGeom prst="rect">
            <a:avLst/>
          </a:prstGeom>
          <a:solidFill>
            <a:srgbClr val="FD8A05"/>
          </a:solidFill>
          <a:ln w="12700">
            <a:miter lim="400000"/>
          </a:ln>
        </p:spPr>
        <p:txBody>
          <a:bodyPr lIns="76200" tIns="76200" rIns="76200" bIns="76200" anchor="ctr"/>
          <a:lstStyle/>
          <a:p>
            <a:pPr defTabSz="546100">
              <a:defRPr sz="3600">
                <a:solidFill>
                  <a:srgbClr val="FFFFFF"/>
                </a:solidFill>
              </a:defRPr>
            </a:pPr>
          </a:p>
        </p:txBody>
      </p:sp>
      <p:sp>
        <p:nvSpPr>
          <p:cNvPr id="136" name="Shape 136"/>
          <p:cNvSpPr/>
          <p:nvPr/>
        </p:nvSpPr>
        <p:spPr>
          <a:xfrm>
            <a:off x="2590800" y="5725583"/>
            <a:ext cx="17159983" cy="1070098"/>
          </a:xfrm>
          <a:prstGeom prst="rect">
            <a:avLst/>
          </a:prstGeom>
          <a:ln w="12700">
            <a:miter lim="400000"/>
          </a:ln>
          <a:extLst>
            <a:ext uri="{C572A759-6A51-4108-AA02-DFA0A04FC94B}">
              <ma14:wrappingTextBoxFlag xmlns:ma14="http://schemas.microsoft.com/office/mac/drawingml/2011/main" val="1"/>
            </a:ext>
          </a:extLst>
        </p:spPr>
        <p:txBody>
          <a:bodyPr lIns="76200" tIns="76200" rIns="76200" bIns="76200">
            <a:spAutoFit/>
          </a:bodyPr>
          <a:lstStyle>
            <a:lvl1pPr algn="l" defTabSz="546100">
              <a:lnSpc>
                <a:spcPct val="90000"/>
              </a:lnSpc>
              <a:defRPr b="1" sz="6000">
                <a:solidFill>
                  <a:srgbClr val="FFFFFF"/>
                </a:solidFill>
                <a:latin typeface="Helvetica Neue"/>
                <a:ea typeface="Helvetica Neue"/>
                <a:cs typeface="Helvetica Neue"/>
                <a:sym typeface="Helvetica Neue"/>
              </a:defRPr>
            </a:lvl1pPr>
          </a:lstStyle>
          <a:p>
            <a:pPr/>
            <a:r>
              <a:t>Microservices in the Wild</a:t>
            </a:r>
          </a:p>
        </p:txBody>
      </p:sp>
      <p:sp>
        <p:nvSpPr>
          <p:cNvPr id="137" name="Shape 137"/>
          <p:cNvSpPr/>
          <p:nvPr/>
        </p:nvSpPr>
        <p:spPr>
          <a:xfrm>
            <a:off x="2739897" y="7999731"/>
            <a:ext cx="8359076" cy="1276351"/>
          </a:xfrm>
          <a:prstGeom prst="rect">
            <a:avLst/>
          </a:prstGeom>
          <a:ln w="12700">
            <a:miter lim="400000"/>
          </a:ln>
          <a:extLst>
            <a:ext uri="{C572A759-6A51-4108-AA02-DFA0A04FC94B}">
              <ma14:wrappingTextBoxFlag xmlns:ma14="http://schemas.microsoft.com/office/mac/drawingml/2011/main" val="1"/>
            </a:ext>
          </a:extLst>
        </p:spPr>
        <p:txBody>
          <a:bodyPr wrap="none" lIns="76200" tIns="76200" rIns="76200" bIns="76200">
            <a:spAutoFit/>
          </a:bodyPr>
          <a:lstStyle>
            <a:lvl1pPr algn="l" defTabSz="546100">
              <a:defRPr sz="4400">
                <a:solidFill>
                  <a:srgbClr val="FFFFFF"/>
                </a:solidFill>
                <a:latin typeface="Helvetica Neue Light"/>
                <a:ea typeface="Helvetica Neue Light"/>
                <a:cs typeface="Helvetica Neue Light"/>
                <a:sym typeface="Helvetica Neue Light"/>
              </a:defRPr>
            </a:lvl1pPr>
          </a:lstStyle>
          <a:p>
            <a:pPr/>
            <a:r>
              <a:t>Katie Stockton Roberts</a:t>
            </a:r>
          </a:p>
        </p:txBody>
      </p:sp>
      <p:pic>
        <p:nvPicPr>
          <p:cNvPr id="138" name="pasted-image.pdf"/>
          <p:cNvPicPr>
            <a:picLocks noChangeAspect="1"/>
          </p:cNvPicPr>
          <p:nvPr/>
        </p:nvPicPr>
        <p:blipFill>
          <a:blip r:embed="rId3">
            <a:extLst/>
          </a:blip>
          <a:srcRect l="0" t="0" r="55513" b="0"/>
          <a:stretch>
            <a:fillRect/>
          </a:stretch>
        </p:blipFill>
        <p:spPr>
          <a:xfrm>
            <a:off x="2689098" y="4792031"/>
            <a:ext cx="2120527" cy="786898"/>
          </a:xfrm>
          <a:prstGeom prst="rect">
            <a:avLst/>
          </a:prstGeom>
          <a:ln w="12700">
            <a:miter lim="400000"/>
          </a:ln>
        </p:spPr>
      </p:pic>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1" name="Shape 201"/>
          <p:cNvSpPr/>
          <p:nvPr/>
        </p:nvSpPr>
        <p:spPr>
          <a:xfrm>
            <a:off x="520700" y="12979400"/>
            <a:ext cx="23317200" cy="0"/>
          </a:xfrm>
          <a:prstGeom prst="line">
            <a:avLst/>
          </a:prstGeom>
          <a:ln w="25400">
            <a:solidFill>
              <a:srgbClr val="000000"/>
            </a:solidFill>
            <a:miter lim="400000"/>
          </a:ln>
        </p:spPr>
        <p:txBody>
          <a:bodyPr lIns="50800" tIns="50800" rIns="50800" bIns="50800" anchor="ctr"/>
          <a:lstStyle/>
          <a:p>
            <a:pPr>
              <a:defRPr sz="3200"/>
            </a:pPr>
          </a:p>
        </p:txBody>
      </p:sp>
      <p:sp>
        <p:nvSpPr>
          <p:cNvPr id="202" name="Shape 202"/>
          <p:cNvSpPr/>
          <p:nvPr/>
        </p:nvSpPr>
        <p:spPr>
          <a:xfrm>
            <a:off x="693126" y="13056973"/>
            <a:ext cx="12253944" cy="499528"/>
          </a:xfrm>
          <a:prstGeom prst="rect">
            <a:avLst/>
          </a:prstGeom>
          <a:ln w="12700">
            <a:miter lim="400000"/>
          </a:ln>
          <a:extLst>
            <a:ext uri="{C572A759-6A51-4108-AA02-DFA0A04FC94B}">
              <ma14:wrappingTextBoxFlag xmlns:ma14="http://schemas.microsoft.com/office/mac/drawingml/2011/main" val="1"/>
            </a:ext>
          </a:extLst>
        </p:spPr>
        <p:txBody>
          <a:bodyPr lIns="76200" tIns="76200" rIns="76200" bIns="76200">
            <a:spAutoFit/>
          </a:bodyPr>
          <a:lstStyle>
            <a:lvl1pPr algn="l" defTabSz="457200">
              <a:tabLst>
                <a:tab pos="533400" algn="l"/>
                <a:tab pos="1066800" algn="l"/>
                <a:tab pos="1600200" algn="l"/>
                <a:tab pos="2133600" algn="l"/>
                <a:tab pos="2667000" algn="l"/>
                <a:tab pos="3200400" algn="l"/>
                <a:tab pos="3733800" algn="l"/>
                <a:tab pos="4267200" algn="l"/>
                <a:tab pos="4800600" algn="l"/>
                <a:tab pos="5334000" algn="l"/>
                <a:tab pos="5867400" algn="l"/>
                <a:tab pos="6400800" algn="l"/>
              </a:tabLst>
              <a:defRPr b="1" sz="2300">
                <a:latin typeface="Helvetica Neue"/>
                <a:ea typeface="Helvetica Neue"/>
                <a:cs typeface="Helvetica Neue"/>
                <a:sym typeface="Helvetica Neue"/>
              </a:defRPr>
            </a:lvl1pPr>
          </a:lstStyle>
          <a:p>
            <a:pPr>
              <a:defRPr b="0"/>
            </a:pPr>
            <a:r>
              <a:rPr b="1"/>
              <a:t>Microservices in the Wild</a:t>
            </a:r>
          </a:p>
        </p:txBody>
      </p:sp>
      <p:pic>
        <p:nvPicPr>
          <p:cNvPr id="203" name="300dpi-BBC.png"/>
          <p:cNvPicPr>
            <a:picLocks noChangeAspect="1"/>
          </p:cNvPicPr>
          <p:nvPr/>
        </p:nvPicPr>
        <p:blipFill>
          <a:blip r:embed="rId3">
            <a:extLst/>
          </a:blip>
          <a:stretch>
            <a:fillRect/>
          </a:stretch>
        </p:blipFill>
        <p:spPr>
          <a:xfrm>
            <a:off x="22243454" y="13156756"/>
            <a:ext cx="1221019" cy="348567"/>
          </a:xfrm>
          <a:prstGeom prst="rect">
            <a:avLst/>
          </a:prstGeom>
          <a:ln w="12700">
            <a:miter lim="400000"/>
          </a:ln>
        </p:spPr>
      </p:pic>
      <p:sp>
        <p:nvSpPr>
          <p:cNvPr id="204" name="Shape 204"/>
          <p:cNvSpPr/>
          <p:nvPr/>
        </p:nvSpPr>
        <p:spPr>
          <a:xfrm>
            <a:off x="13062914" y="948441"/>
            <a:ext cx="18500817" cy="1592762"/>
          </a:xfrm>
          <a:prstGeom prst="rect">
            <a:avLst/>
          </a:prstGeom>
          <a:ln w="12700">
            <a:miter lim="400000"/>
          </a:ln>
          <a:extLst>
            <a:ext uri="{C572A759-6A51-4108-AA02-DFA0A04FC94B}">
              <ma14:wrappingTextBoxFlag xmlns:ma14="http://schemas.microsoft.com/office/mac/drawingml/2011/main" val="1"/>
            </a:ext>
          </a:extLst>
        </p:spPr>
        <p:txBody>
          <a:bodyPr lIns="76200" tIns="76200" rIns="76200" bIns="76200"/>
          <a:lstStyle>
            <a:lvl1pPr algn="l" defTabSz="819150">
              <a:lnSpc>
                <a:spcPct val="80000"/>
              </a:lnSpc>
              <a:defRPr b="1" sz="9800">
                <a:solidFill>
                  <a:srgbClr val="282828"/>
                </a:solidFill>
                <a:latin typeface="Helvetica Neue"/>
                <a:ea typeface="Helvetica Neue"/>
                <a:cs typeface="Helvetica Neue"/>
                <a:sym typeface="Helvetica Neue"/>
              </a:defRPr>
            </a:lvl1pPr>
          </a:lstStyle>
          <a:p>
            <a:pPr/>
            <a:r>
              <a:t>Bitesize website</a:t>
            </a:r>
          </a:p>
        </p:txBody>
      </p:sp>
      <p:pic>
        <p:nvPicPr>
          <p:cNvPr id="205" name="Screen Shot 2017-03-15 at 09.25.45.png"/>
          <p:cNvPicPr>
            <a:picLocks noChangeAspect="1"/>
          </p:cNvPicPr>
          <p:nvPr/>
        </p:nvPicPr>
        <p:blipFill>
          <a:blip r:embed="rId4">
            <a:extLst/>
          </a:blip>
          <a:stretch>
            <a:fillRect/>
          </a:stretch>
        </p:blipFill>
        <p:spPr>
          <a:xfrm>
            <a:off x="12703381" y="5610190"/>
            <a:ext cx="10160001" cy="5956398"/>
          </a:xfrm>
          <a:prstGeom prst="rect">
            <a:avLst/>
          </a:prstGeom>
          <a:ln w="12700">
            <a:miter lim="400000"/>
          </a:ln>
        </p:spPr>
      </p:pic>
      <p:pic>
        <p:nvPicPr>
          <p:cNvPr id="206" name="pasted-image.pdf"/>
          <p:cNvPicPr>
            <a:picLocks noChangeAspect="1"/>
          </p:cNvPicPr>
          <p:nvPr/>
        </p:nvPicPr>
        <p:blipFill>
          <a:blip r:embed="rId5">
            <a:extLst/>
          </a:blip>
          <a:stretch>
            <a:fillRect/>
          </a:stretch>
        </p:blipFill>
        <p:spPr>
          <a:xfrm>
            <a:off x="3873500" y="1930400"/>
            <a:ext cx="8470900" cy="9696489"/>
          </a:xfrm>
          <a:prstGeom prst="rect">
            <a:avLst/>
          </a:prstGeom>
          <a:ln w="12700">
            <a:miter lim="400000"/>
          </a:ln>
        </p:spPr>
      </p:pic>
      <p:pic>
        <p:nvPicPr>
          <p:cNvPr id="207" name="Screen Shot 2017-03-17 at 15.46.09.png"/>
          <p:cNvPicPr>
            <a:picLocks noChangeAspect="1"/>
          </p:cNvPicPr>
          <p:nvPr/>
        </p:nvPicPr>
        <p:blipFill>
          <a:blip r:embed="rId6">
            <a:extLst/>
          </a:blip>
          <a:srcRect l="0" t="0" r="0" b="29116"/>
          <a:stretch>
            <a:fillRect/>
          </a:stretch>
        </p:blipFill>
        <p:spPr>
          <a:xfrm>
            <a:off x="12716081" y="5355629"/>
            <a:ext cx="10160001" cy="6089700"/>
          </a:xfrm>
          <a:prstGeom prst="rect">
            <a:avLst/>
          </a:prstGeom>
          <a:ln w="12700">
            <a:miter lim="400000"/>
          </a:ln>
        </p:spPr>
      </p:pic>
    </p:spTree>
  </p:cSld>
  <p:clrMapOvr>
    <a:masterClrMapping/>
  </p:clrMapOvr>
  <p:transition xmlns:p14="http://schemas.microsoft.com/office/powerpoint/2010/main" spd="fast" advClick="1" p14:dur="500"/>
</p:sld>
</file>

<file path=ppt/slides/slide1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1" name="Shape 211"/>
          <p:cNvSpPr/>
          <p:nvPr/>
        </p:nvSpPr>
        <p:spPr>
          <a:xfrm>
            <a:off x="520700" y="12979400"/>
            <a:ext cx="23317200" cy="0"/>
          </a:xfrm>
          <a:prstGeom prst="line">
            <a:avLst/>
          </a:prstGeom>
          <a:ln w="25400">
            <a:solidFill>
              <a:srgbClr val="000000"/>
            </a:solidFill>
            <a:miter lim="400000"/>
          </a:ln>
        </p:spPr>
        <p:txBody>
          <a:bodyPr lIns="50800" tIns="50800" rIns="50800" bIns="50800" anchor="ctr"/>
          <a:lstStyle/>
          <a:p>
            <a:pPr>
              <a:defRPr sz="3200"/>
            </a:pPr>
          </a:p>
        </p:txBody>
      </p:sp>
      <p:sp>
        <p:nvSpPr>
          <p:cNvPr id="212" name="Shape 212"/>
          <p:cNvSpPr/>
          <p:nvPr/>
        </p:nvSpPr>
        <p:spPr>
          <a:xfrm>
            <a:off x="693126" y="13056973"/>
            <a:ext cx="12253944" cy="499528"/>
          </a:xfrm>
          <a:prstGeom prst="rect">
            <a:avLst/>
          </a:prstGeom>
          <a:ln w="12700">
            <a:miter lim="400000"/>
          </a:ln>
          <a:extLst>
            <a:ext uri="{C572A759-6A51-4108-AA02-DFA0A04FC94B}">
              <ma14:wrappingTextBoxFlag xmlns:ma14="http://schemas.microsoft.com/office/mac/drawingml/2011/main" val="1"/>
            </a:ext>
          </a:extLst>
        </p:spPr>
        <p:txBody>
          <a:bodyPr lIns="76200" tIns="76200" rIns="76200" bIns="76200">
            <a:spAutoFit/>
          </a:bodyPr>
          <a:lstStyle>
            <a:lvl1pPr algn="l" defTabSz="457200">
              <a:tabLst>
                <a:tab pos="533400" algn="l"/>
                <a:tab pos="1066800" algn="l"/>
                <a:tab pos="1600200" algn="l"/>
                <a:tab pos="2133600" algn="l"/>
                <a:tab pos="2667000" algn="l"/>
                <a:tab pos="3200400" algn="l"/>
                <a:tab pos="3733800" algn="l"/>
                <a:tab pos="4267200" algn="l"/>
                <a:tab pos="4800600" algn="l"/>
                <a:tab pos="5334000" algn="l"/>
                <a:tab pos="5867400" algn="l"/>
                <a:tab pos="6400800" algn="l"/>
              </a:tabLst>
              <a:defRPr b="1" sz="2300">
                <a:latin typeface="Helvetica Neue"/>
                <a:ea typeface="Helvetica Neue"/>
                <a:cs typeface="Helvetica Neue"/>
                <a:sym typeface="Helvetica Neue"/>
              </a:defRPr>
            </a:lvl1pPr>
          </a:lstStyle>
          <a:p>
            <a:pPr>
              <a:defRPr b="0"/>
            </a:pPr>
            <a:r>
              <a:rPr b="1"/>
              <a:t>Microservices in the Wild</a:t>
            </a:r>
          </a:p>
        </p:txBody>
      </p:sp>
      <p:pic>
        <p:nvPicPr>
          <p:cNvPr id="213" name="300dpi-BBC.png"/>
          <p:cNvPicPr>
            <a:picLocks noChangeAspect="1"/>
          </p:cNvPicPr>
          <p:nvPr/>
        </p:nvPicPr>
        <p:blipFill>
          <a:blip r:embed="rId3">
            <a:extLst/>
          </a:blip>
          <a:stretch>
            <a:fillRect/>
          </a:stretch>
        </p:blipFill>
        <p:spPr>
          <a:xfrm>
            <a:off x="22243454" y="13156756"/>
            <a:ext cx="1221019" cy="348567"/>
          </a:xfrm>
          <a:prstGeom prst="rect">
            <a:avLst/>
          </a:prstGeom>
          <a:ln w="12700">
            <a:miter lim="400000"/>
          </a:ln>
        </p:spPr>
      </p:pic>
      <p:sp>
        <p:nvSpPr>
          <p:cNvPr id="214" name="Shape 214"/>
          <p:cNvSpPr/>
          <p:nvPr/>
        </p:nvSpPr>
        <p:spPr>
          <a:xfrm>
            <a:off x="13062914" y="948441"/>
            <a:ext cx="18500817" cy="1592762"/>
          </a:xfrm>
          <a:prstGeom prst="rect">
            <a:avLst/>
          </a:prstGeom>
          <a:ln w="12700">
            <a:miter lim="400000"/>
          </a:ln>
          <a:extLst>
            <a:ext uri="{C572A759-6A51-4108-AA02-DFA0A04FC94B}">
              <ma14:wrappingTextBoxFlag xmlns:ma14="http://schemas.microsoft.com/office/mac/drawingml/2011/main" val="1"/>
            </a:ext>
          </a:extLst>
        </p:spPr>
        <p:txBody>
          <a:bodyPr lIns="76200" tIns="76200" rIns="76200" bIns="76200"/>
          <a:lstStyle>
            <a:lvl1pPr algn="l" defTabSz="819150">
              <a:lnSpc>
                <a:spcPct val="80000"/>
              </a:lnSpc>
              <a:defRPr b="1" sz="9800">
                <a:solidFill>
                  <a:srgbClr val="282828"/>
                </a:solidFill>
                <a:latin typeface="Helvetica Neue"/>
                <a:ea typeface="Helvetica Neue"/>
                <a:cs typeface="Helvetica Neue"/>
                <a:sym typeface="Helvetica Neue"/>
              </a:defRPr>
            </a:lvl1pPr>
          </a:lstStyle>
          <a:p>
            <a:pPr/>
            <a:r>
              <a:t>Bitesize website</a:t>
            </a:r>
          </a:p>
        </p:txBody>
      </p:sp>
      <p:pic>
        <p:nvPicPr>
          <p:cNvPr id="215" name="Screen Shot 2017-03-15 at 09.25.45.png"/>
          <p:cNvPicPr>
            <a:picLocks noChangeAspect="1"/>
          </p:cNvPicPr>
          <p:nvPr/>
        </p:nvPicPr>
        <p:blipFill>
          <a:blip r:embed="rId4">
            <a:extLst/>
          </a:blip>
          <a:stretch>
            <a:fillRect/>
          </a:stretch>
        </p:blipFill>
        <p:spPr>
          <a:xfrm>
            <a:off x="12703381" y="5610190"/>
            <a:ext cx="10160001" cy="5956398"/>
          </a:xfrm>
          <a:prstGeom prst="rect">
            <a:avLst/>
          </a:prstGeom>
          <a:ln w="12700">
            <a:miter lim="400000"/>
          </a:ln>
        </p:spPr>
      </p:pic>
      <p:pic>
        <p:nvPicPr>
          <p:cNvPr id="216" name="pasted-image.pdf"/>
          <p:cNvPicPr>
            <a:picLocks noChangeAspect="1"/>
          </p:cNvPicPr>
          <p:nvPr/>
        </p:nvPicPr>
        <p:blipFill>
          <a:blip r:embed="rId5">
            <a:extLst/>
          </a:blip>
          <a:stretch>
            <a:fillRect/>
          </a:stretch>
        </p:blipFill>
        <p:spPr>
          <a:xfrm>
            <a:off x="1866900" y="1930400"/>
            <a:ext cx="10477500" cy="9692917"/>
          </a:xfrm>
          <a:prstGeom prst="rect">
            <a:avLst/>
          </a:prstGeom>
          <a:ln w="12700">
            <a:miter lim="400000"/>
          </a:ln>
        </p:spPr>
      </p:pic>
    </p:spTree>
  </p:cSld>
  <p:clrMapOvr>
    <a:masterClrMapping/>
  </p:clrMapOvr>
  <p:transition xmlns:p14="http://schemas.microsoft.com/office/powerpoint/2010/main" spd="fast" advClick="1" p14:dur="500"/>
</p:sld>
</file>

<file path=ppt/slides/slide1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20" name="Screen Shot 2017-03-13 at 21.05.53.png"/>
          <p:cNvPicPr>
            <a:picLocks noChangeAspect="1"/>
          </p:cNvPicPr>
          <p:nvPr/>
        </p:nvPicPr>
        <p:blipFill>
          <a:blip r:embed="rId3">
            <a:extLst/>
          </a:blip>
          <a:srcRect l="0" t="19281" r="0" b="0"/>
          <a:stretch>
            <a:fillRect/>
          </a:stretch>
        </p:blipFill>
        <p:spPr>
          <a:xfrm>
            <a:off x="12711313" y="3324765"/>
            <a:ext cx="10160001" cy="8238581"/>
          </a:xfrm>
          <a:prstGeom prst="rect">
            <a:avLst/>
          </a:prstGeom>
          <a:ln w="12700">
            <a:miter lim="400000"/>
          </a:ln>
        </p:spPr>
      </p:pic>
      <p:sp>
        <p:nvSpPr>
          <p:cNvPr id="221" name="Shape 221"/>
          <p:cNvSpPr/>
          <p:nvPr/>
        </p:nvSpPr>
        <p:spPr>
          <a:xfrm>
            <a:off x="520700" y="12979400"/>
            <a:ext cx="23317200" cy="0"/>
          </a:xfrm>
          <a:prstGeom prst="line">
            <a:avLst/>
          </a:prstGeom>
          <a:ln w="25400">
            <a:solidFill>
              <a:srgbClr val="000000"/>
            </a:solidFill>
            <a:miter lim="400000"/>
          </a:ln>
        </p:spPr>
        <p:txBody>
          <a:bodyPr lIns="50800" tIns="50800" rIns="50800" bIns="50800" anchor="ctr"/>
          <a:lstStyle/>
          <a:p>
            <a:pPr>
              <a:defRPr sz="3200"/>
            </a:pPr>
          </a:p>
        </p:txBody>
      </p:sp>
      <p:sp>
        <p:nvSpPr>
          <p:cNvPr id="222" name="Shape 222"/>
          <p:cNvSpPr/>
          <p:nvPr/>
        </p:nvSpPr>
        <p:spPr>
          <a:xfrm>
            <a:off x="693126" y="13056973"/>
            <a:ext cx="12253944" cy="499528"/>
          </a:xfrm>
          <a:prstGeom prst="rect">
            <a:avLst/>
          </a:prstGeom>
          <a:ln w="12700">
            <a:miter lim="400000"/>
          </a:ln>
          <a:extLst>
            <a:ext uri="{C572A759-6A51-4108-AA02-DFA0A04FC94B}">
              <ma14:wrappingTextBoxFlag xmlns:ma14="http://schemas.microsoft.com/office/mac/drawingml/2011/main" val="1"/>
            </a:ext>
          </a:extLst>
        </p:spPr>
        <p:txBody>
          <a:bodyPr lIns="76200" tIns="76200" rIns="76200" bIns="76200">
            <a:spAutoFit/>
          </a:bodyPr>
          <a:lstStyle>
            <a:lvl1pPr algn="l" defTabSz="457200">
              <a:tabLst>
                <a:tab pos="533400" algn="l"/>
                <a:tab pos="1066800" algn="l"/>
                <a:tab pos="1600200" algn="l"/>
                <a:tab pos="2133600" algn="l"/>
                <a:tab pos="2667000" algn="l"/>
                <a:tab pos="3200400" algn="l"/>
                <a:tab pos="3733800" algn="l"/>
                <a:tab pos="4267200" algn="l"/>
                <a:tab pos="4800600" algn="l"/>
                <a:tab pos="5334000" algn="l"/>
                <a:tab pos="5867400" algn="l"/>
                <a:tab pos="6400800" algn="l"/>
              </a:tabLst>
              <a:defRPr b="1" sz="2300">
                <a:latin typeface="Helvetica Neue"/>
                <a:ea typeface="Helvetica Neue"/>
                <a:cs typeface="Helvetica Neue"/>
                <a:sym typeface="Helvetica Neue"/>
              </a:defRPr>
            </a:lvl1pPr>
          </a:lstStyle>
          <a:p>
            <a:pPr>
              <a:defRPr b="0"/>
            </a:pPr>
            <a:r>
              <a:rPr b="1"/>
              <a:t>Microservices in the Wild</a:t>
            </a:r>
          </a:p>
        </p:txBody>
      </p:sp>
      <p:pic>
        <p:nvPicPr>
          <p:cNvPr id="223" name="300dpi-BBC.png"/>
          <p:cNvPicPr>
            <a:picLocks noChangeAspect="1"/>
          </p:cNvPicPr>
          <p:nvPr/>
        </p:nvPicPr>
        <p:blipFill>
          <a:blip r:embed="rId4">
            <a:extLst/>
          </a:blip>
          <a:stretch>
            <a:fillRect/>
          </a:stretch>
        </p:blipFill>
        <p:spPr>
          <a:xfrm>
            <a:off x="22243454" y="13156756"/>
            <a:ext cx="1221019" cy="348567"/>
          </a:xfrm>
          <a:prstGeom prst="rect">
            <a:avLst/>
          </a:prstGeom>
          <a:ln w="12700">
            <a:miter lim="400000"/>
          </a:ln>
        </p:spPr>
      </p:pic>
      <p:sp>
        <p:nvSpPr>
          <p:cNvPr id="224" name="Shape 224"/>
          <p:cNvSpPr/>
          <p:nvPr/>
        </p:nvSpPr>
        <p:spPr>
          <a:xfrm>
            <a:off x="13062914" y="948441"/>
            <a:ext cx="18500817" cy="1592762"/>
          </a:xfrm>
          <a:prstGeom prst="rect">
            <a:avLst/>
          </a:prstGeom>
          <a:ln w="12700">
            <a:miter lim="400000"/>
          </a:ln>
          <a:extLst>
            <a:ext uri="{C572A759-6A51-4108-AA02-DFA0A04FC94B}">
              <ma14:wrappingTextBoxFlag xmlns:ma14="http://schemas.microsoft.com/office/mac/drawingml/2011/main" val="1"/>
            </a:ext>
          </a:extLst>
        </p:spPr>
        <p:txBody>
          <a:bodyPr lIns="76200" tIns="76200" rIns="76200" bIns="76200"/>
          <a:lstStyle>
            <a:lvl1pPr algn="l" defTabSz="819150">
              <a:lnSpc>
                <a:spcPct val="80000"/>
              </a:lnSpc>
              <a:defRPr b="1" sz="9800">
                <a:solidFill>
                  <a:srgbClr val="282828"/>
                </a:solidFill>
                <a:latin typeface="Helvetica Neue"/>
                <a:ea typeface="Helvetica Neue"/>
                <a:cs typeface="Helvetica Neue"/>
                <a:sym typeface="Helvetica Neue"/>
              </a:defRPr>
            </a:lvl1pPr>
          </a:lstStyle>
          <a:p>
            <a:pPr/>
            <a:r>
              <a:t>Bitesize website</a:t>
            </a:r>
          </a:p>
        </p:txBody>
      </p:sp>
      <p:pic>
        <p:nvPicPr>
          <p:cNvPr id="225" name="pasted-image.pdf"/>
          <p:cNvPicPr>
            <a:picLocks noChangeAspect="1"/>
          </p:cNvPicPr>
          <p:nvPr/>
        </p:nvPicPr>
        <p:blipFill>
          <a:blip r:embed="rId5">
            <a:extLst/>
          </a:blip>
          <a:stretch>
            <a:fillRect/>
          </a:stretch>
        </p:blipFill>
        <p:spPr>
          <a:xfrm>
            <a:off x="1866900" y="292100"/>
            <a:ext cx="10477500" cy="11347140"/>
          </a:xfrm>
          <a:prstGeom prst="rect">
            <a:avLst/>
          </a:prstGeom>
          <a:ln w="12700">
            <a:miter lim="400000"/>
          </a:ln>
        </p:spPr>
      </p:pic>
    </p:spTree>
  </p:cSld>
  <p:clrMapOvr>
    <a:masterClrMapping/>
  </p:clrMapOvr>
  <p:transition xmlns:p14="http://schemas.microsoft.com/office/powerpoint/2010/main" spd="fast" advClick="1" p14:dur="500"/>
</p:sld>
</file>

<file path=ppt/slides/slide1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29" name="Shape 229"/>
          <p:cNvSpPr/>
          <p:nvPr/>
        </p:nvSpPr>
        <p:spPr>
          <a:xfrm>
            <a:off x="520700" y="12979400"/>
            <a:ext cx="23317200" cy="0"/>
          </a:xfrm>
          <a:prstGeom prst="line">
            <a:avLst/>
          </a:prstGeom>
          <a:ln w="25400">
            <a:solidFill>
              <a:srgbClr val="000000"/>
            </a:solidFill>
            <a:miter lim="400000"/>
          </a:ln>
        </p:spPr>
        <p:txBody>
          <a:bodyPr lIns="50800" tIns="50800" rIns="50800" bIns="50800" anchor="ctr"/>
          <a:lstStyle/>
          <a:p>
            <a:pPr>
              <a:defRPr sz="3200"/>
            </a:pPr>
          </a:p>
        </p:txBody>
      </p:sp>
      <p:sp>
        <p:nvSpPr>
          <p:cNvPr id="230" name="Shape 230"/>
          <p:cNvSpPr/>
          <p:nvPr/>
        </p:nvSpPr>
        <p:spPr>
          <a:xfrm>
            <a:off x="693126" y="13056973"/>
            <a:ext cx="12253944" cy="499528"/>
          </a:xfrm>
          <a:prstGeom prst="rect">
            <a:avLst/>
          </a:prstGeom>
          <a:ln w="12700">
            <a:miter lim="400000"/>
          </a:ln>
          <a:extLst>
            <a:ext uri="{C572A759-6A51-4108-AA02-DFA0A04FC94B}">
              <ma14:wrappingTextBoxFlag xmlns:ma14="http://schemas.microsoft.com/office/mac/drawingml/2011/main" val="1"/>
            </a:ext>
          </a:extLst>
        </p:spPr>
        <p:txBody>
          <a:bodyPr lIns="76200" tIns="76200" rIns="76200" bIns="76200">
            <a:spAutoFit/>
          </a:bodyPr>
          <a:lstStyle>
            <a:lvl1pPr algn="l" defTabSz="457200">
              <a:tabLst>
                <a:tab pos="533400" algn="l"/>
                <a:tab pos="1066800" algn="l"/>
                <a:tab pos="1600200" algn="l"/>
                <a:tab pos="2133600" algn="l"/>
                <a:tab pos="2667000" algn="l"/>
                <a:tab pos="3200400" algn="l"/>
                <a:tab pos="3733800" algn="l"/>
                <a:tab pos="4267200" algn="l"/>
                <a:tab pos="4800600" algn="l"/>
                <a:tab pos="5334000" algn="l"/>
                <a:tab pos="5867400" algn="l"/>
                <a:tab pos="6400800" algn="l"/>
              </a:tabLst>
              <a:defRPr b="1" sz="2300">
                <a:latin typeface="Helvetica Neue"/>
                <a:ea typeface="Helvetica Neue"/>
                <a:cs typeface="Helvetica Neue"/>
                <a:sym typeface="Helvetica Neue"/>
              </a:defRPr>
            </a:lvl1pPr>
          </a:lstStyle>
          <a:p>
            <a:pPr>
              <a:defRPr b="0"/>
            </a:pPr>
            <a:r>
              <a:rPr b="1"/>
              <a:t>Microservices in the Wild</a:t>
            </a:r>
          </a:p>
        </p:txBody>
      </p:sp>
      <p:pic>
        <p:nvPicPr>
          <p:cNvPr id="231" name="300dpi-BBC.png"/>
          <p:cNvPicPr>
            <a:picLocks noChangeAspect="1"/>
          </p:cNvPicPr>
          <p:nvPr/>
        </p:nvPicPr>
        <p:blipFill>
          <a:blip r:embed="rId3">
            <a:extLst/>
          </a:blip>
          <a:stretch>
            <a:fillRect/>
          </a:stretch>
        </p:blipFill>
        <p:spPr>
          <a:xfrm>
            <a:off x="22243454" y="13156756"/>
            <a:ext cx="1221019" cy="348567"/>
          </a:xfrm>
          <a:prstGeom prst="rect">
            <a:avLst/>
          </a:prstGeom>
          <a:ln w="12700">
            <a:miter lim="400000"/>
          </a:ln>
        </p:spPr>
      </p:pic>
      <p:sp>
        <p:nvSpPr>
          <p:cNvPr id="232" name="Shape 232"/>
          <p:cNvSpPr/>
          <p:nvPr/>
        </p:nvSpPr>
        <p:spPr>
          <a:xfrm>
            <a:off x="13062914" y="948441"/>
            <a:ext cx="18500817" cy="1592762"/>
          </a:xfrm>
          <a:prstGeom prst="rect">
            <a:avLst/>
          </a:prstGeom>
          <a:ln w="12700">
            <a:miter lim="400000"/>
          </a:ln>
          <a:extLst>
            <a:ext uri="{C572A759-6A51-4108-AA02-DFA0A04FC94B}">
              <ma14:wrappingTextBoxFlag xmlns:ma14="http://schemas.microsoft.com/office/mac/drawingml/2011/main" val="1"/>
            </a:ext>
          </a:extLst>
        </p:spPr>
        <p:txBody>
          <a:bodyPr lIns="76200" tIns="76200" rIns="76200" bIns="76200"/>
          <a:lstStyle>
            <a:lvl1pPr algn="l" defTabSz="819150">
              <a:lnSpc>
                <a:spcPct val="80000"/>
              </a:lnSpc>
              <a:defRPr b="1" sz="9800">
                <a:solidFill>
                  <a:srgbClr val="282828"/>
                </a:solidFill>
                <a:latin typeface="Helvetica Neue"/>
                <a:ea typeface="Helvetica Neue"/>
                <a:cs typeface="Helvetica Neue"/>
                <a:sym typeface="Helvetica Neue"/>
              </a:defRPr>
            </a:lvl1pPr>
          </a:lstStyle>
          <a:p>
            <a:pPr/>
            <a:r>
              <a:t>Bitesize website</a:t>
            </a:r>
          </a:p>
        </p:txBody>
      </p:sp>
      <p:pic>
        <p:nvPicPr>
          <p:cNvPr id="233" name="Screen Shot 2017-03-09 at 08.28.22.png"/>
          <p:cNvPicPr>
            <a:picLocks noChangeAspect="1"/>
          </p:cNvPicPr>
          <p:nvPr/>
        </p:nvPicPr>
        <p:blipFill>
          <a:blip r:embed="rId4">
            <a:extLst/>
          </a:blip>
          <a:stretch>
            <a:fillRect/>
          </a:stretch>
        </p:blipFill>
        <p:spPr>
          <a:xfrm>
            <a:off x="12725805" y="6166704"/>
            <a:ext cx="10160001" cy="5424575"/>
          </a:xfrm>
          <a:prstGeom prst="rect">
            <a:avLst/>
          </a:prstGeom>
          <a:ln w="12700">
            <a:miter lim="400000"/>
          </a:ln>
        </p:spPr>
      </p:pic>
      <p:pic>
        <p:nvPicPr>
          <p:cNvPr id="234" name="pasted-image.pdf"/>
          <p:cNvPicPr>
            <a:picLocks noChangeAspect="1"/>
          </p:cNvPicPr>
          <p:nvPr/>
        </p:nvPicPr>
        <p:blipFill>
          <a:blip r:embed="rId5">
            <a:extLst/>
          </a:blip>
          <a:stretch>
            <a:fillRect/>
          </a:stretch>
        </p:blipFill>
        <p:spPr>
          <a:xfrm>
            <a:off x="1866900" y="241300"/>
            <a:ext cx="10477500" cy="11398277"/>
          </a:xfrm>
          <a:prstGeom prst="rect">
            <a:avLst/>
          </a:prstGeom>
          <a:ln w="12700">
            <a:miter lim="400000"/>
          </a:ln>
        </p:spPr>
      </p:pic>
    </p:spTree>
  </p:cSld>
  <p:clrMapOvr>
    <a:masterClrMapping/>
  </p:clrMapOvr>
  <p:transition xmlns:p14="http://schemas.microsoft.com/office/powerpoint/2010/main" spd="fast" advClick="1" p14:dur="500"/>
</p:sld>
</file>

<file path=ppt/slides/slide1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38" name="Shape 238"/>
          <p:cNvSpPr/>
          <p:nvPr/>
        </p:nvSpPr>
        <p:spPr>
          <a:xfrm>
            <a:off x="2342385" y="5169806"/>
            <a:ext cx="18500817" cy="5715001"/>
          </a:xfrm>
          <a:prstGeom prst="rect">
            <a:avLst/>
          </a:prstGeom>
          <a:ln w="12700">
            <a:miter lim="400000"/>
          </a:ln>
          <a:extLst>
            <a:ext uri="{C572A759-6A51-4108-AA02-DFA0A04FC94B}">
              <ma14:wrappingTextBoxFlag xmlns:ma14="http://schemas.microsoft.com/office/mac/drawingml/2011/main" val="1"/>
            </a:ext>
          </a:extLst>
        </p:spPr>
        <p:txBody>
          <a:bodyPr lIns="76200" tIns="76200" rIns="76200" bIns="76200"/>
          <a:lstStyle>
            <a:lvl1pPr defTabSz="819150">
              <a:lnSpc>
                <a:spcPct val="80000"/>
              </a:lnSpc>
              <a:defRPr b="1" sz="9800">
                <a:solidFill>
                  <a:srgbClr val="282828"/>
                </a:solidFill>
                <a:latin typeface="Helvetica Neue"/>
                <a:ea typeface="Helvetica Neue"/>
                <a:cs typeface="Helvetica Neue"/>
                <a:sym typeface="Helvetica Neue"/>
              </a:defRPr>
            </a:lvl1pPr>
          </a:lstStyle>
          <a:p>
            <a:pPr/>
            <a:r>
              <a:t>If it ain’t broke …</a:t>
            </a:r>
          </a:p>
        </p:txBody>
      </p:sp>
      <p:sp>
        <p:nvSpPr>
          <p:cNvPr id="239" name="Shape 239"/>
          <p:cNvSpPr/>
          <p:nvPr/>
        </p:nvSpPr>
        <p:spPr>
          <a:xfrm>
            <a:off x="520700" y="12979400"/>
            <a:ext cx="23317200" cy="0"/>
          </a:xfrm>
          <a:prstGeom prst="line">
            <a:avLst/>
          </a:prstGeom>
          <a:ln w="25400">
            <a:solidFill>
              <a:srgbClr val="000000"/>
            </a:solidFill>
            <a:miter lim="400000"/>
          </a:ln>
        </p:spPr>
        <p:txBody>
          <a:bodyPr lIns="50800" tIns="50800" rIns="50800" bIns="50800" anchor="ctr"/>
          <a:lstStyle/>
          <a:p>
            <a:pPr>
              <a:defRPr sz="3200"/>
            </a:pPr>
          </a:p>
        </p:txBody>
      </p:sp>
      <p:sp>
        <p:nvSpPr>
          <p:cNvPr id="240" name="Shape 240"/>
          <p:cNvSpPr/>
          <p:nvPr/>
        </p:nvSpPr>
        <p:spPr>
          <a:xfrm>
            <a:off x="693126" y="13056973"/>
            <a:ext cx="12253944" cy="499528"/>
          </a:xfrm>
          <a:prstGeom prst="rect">
            <a:avLst/>
          </a:prstGeom>
          <a:ln w="12700">
            <a:miter lim="400000"/>
          </a:ln>
          <a:extLst>
            <a:ext uri="{C572A759-6A51-4108-AA02-DFA0A04FC94B}">
              <ma14:wrappingTextBoxFlag xmlns:ma14="http://schemas.microsoft.com/office/mac/drawingml/2011/main" val="1"/>
            </a:ext>
          </a:extLst>
        </p:spPr>
        <p:txBody>
          <a:bodyPr lIns="76200" tIns="76200" rIns="76200" bIns="76200">
            <a:spAutoFit/>
          </a:bodyPr>
          <a:lstStyle>
            <a:lvl1pPr algn="l" defTabSz="457200">
              <a:tabLst>
                <a:tab pos="533400" algn="l"/>
                <a:tab pos="1066800" algn="l"/>
                <a:tab pos="1600200" algn="l"/>
                <a:tab pos="2133600" algn="l"/>
                <a:tab pos="2667000" algn="l"/>
                <a:tab pos="3200400" algn="l"/>
                <a:tab pos="3733800" algn="l"/>
                <a:tab pos="4267200" algn="l"/>
                <a:tab pos="4800600" algn="l"/>
                <a:tab pos="5334000" algn="l"/>
                <a:tab pos="5867400" algn="l"/>
                <a:tab pos="6400800" algn="l"/>
              </a:tabLst>
              <a:defRPr b="1" sz="2300">
                <a:latin typeface="Helvetica Neue"/>
                <a:ea typeface="Helvetica Neue"/>
                <a:cs typeface="Helvetica Neue"/>
                <a:sym typeface="Helvetica Neue"/>
              </a:defRPr>
            </a:lvl1pPr>
          </a:lstStyle>
          <a:p>
            <a:pPr>
              <a:defRPr b="0"/>
            </a:pPr>
            <a:r>
              <a:rPr b="1"/>
              <a:t>Microservices in the Wild</a:t>
            </a:r>
          </a:p>
        </p:txBody>
      </p:sp>
      <p:pic>
        <p:nvPicPr>
          <p:cNvPr id="241" name="300dpi-BBC.png"/>
          <p:cNvPicPr>
            <a:picLocks noChangeAspect="1"/>
          </p:cNvPicPr>
          <p:nvPr/>
        </p:nvPicPr>
        <p:blipFill>
          <a:blip r:embed="rId3">
            <a:extLst/>
          </a:blip>
          <a:stretch>
            <a:fillRect/>
          </a:stretch>
        </p:blipFill>
        <p:spPr>
          <a:xfrm>
            <a:off x="22243454" y="13156756"/>
            <a:ext cx="1221019" cy="348567"/>
          </a:xfrm>
          <a:prstGeom prst="rect">
            <a:avLst/>
          </a:prstGeom>
          <a:ln w="12700">
            <a:miter lim="400000"/>
          </a:ln>
        </p:spPr>
      </p:pic>
    </p:spTree>
  </p:cSld>
  <p:clrMapOvr>
    <a:masterClrMapping/>
  </p:clrMapOvr>
  <p:transition xmlns:p14="http://schemas.microsoft.com/office/powerpoint/2010/main" spd="fast" advClick="1" p14:dur="500"/>
</p:sld>
</file>

<file path=ppt/slides/slide1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45" name="Shape 245"/>
          <p:cNvSpPr/>
          <p:nvPr/>
        </p:nvSpPr>
        <p:spPr>
          <a:xfrm>
            <a:off x="2458426" y="7672428"/>
            <a:ext cx="20198588" cy="759966"/>
          </a:xfrm>
          <a:prstGeom prst="rect">
            <a:avLst/>
          </a:prstGeom>
          <a:ln w="12700">
            <a:miter lim="400000"/>
          </a:ln>
          <a:extLst>
            <a:ext uri="{C572A759-6A51-4108-AA02-DFA0A04FC94B}">
              <ma14:wrappingTextBoxFlag xmlns:ma14="http://schemas.microsoft.com/office/mac/drawingml/2011/main" val="1"/>
            </a:ext>
          </a:extLst>
        </p:spPr>
        <p:txBody>
          <a:bodyPr lIns="76200" tIns="76200" rIns="76200" bIns="76200">
            <a:spAutoFit/>
          </a:bodyPr>
          <a:lstStyle>
            <a:lvl1pPr algn="l" defTabSz="457200">
              <a:tabLst>
                <a:tab pos="533400" algn="l"/>
                <a:tab pos="1066800" algn="l"/>
                <a:tab pos="1600200" algn="l"/>
                <a:tab pos="2133600" algn="l"/>
                <a:tab pos="2667000" algn="l"/>
                <a:tab pos="3200400" algn="l"/>
                <a:tab pos="3733800" algn="l"/>
                <a:tab pos="4267200" algn="l"/>
                <a:tab pos="4800600" algn="l"/>
                <a:tab pos="5334000" algn="l"/>
                <a:tab pos="5867400" algn="l"/>
                <a:tab pos="6400800" algn="l"/>
              </a:tabLst>
              <a:defRPr b="1" sz="4000">
                <a:latin typeface="Helvetica Neue"/>
                <a:ea typeface="Helvetica Neue"/>
                <a:cs typeface="Helvetica Neue"/>
                <a:sym typeface="Helvetica Neue"/>
              </a:defRPr>
            </a:lvl1pPr>
          </a:lstStyle>
          <a:p>
            <a:pPr/>
            <a:r>
              <a:t> </a:t>
            </a:r>
          </a:p>
        </p:txBody>
      </p:sp>
      <p:sp>
        <p:nvSpPr>
          <p:cNvPr id="246" name="Shape 246"/>
          <p:cNvSpPr/>
          <p:nvPr/>
        </p:nvSpPr>
        <p:spPr>
          <a:xfrm>
            <a:off x="520700" y="12979400"/>
            <a:ext cx="23317200" cy="0"/>
          </a:xfrm>
          <a:prstGeom prst="line">
            <a:avLst/>
          </a:prstGeom>
          <a:ln w="25400">
            <a:solidFill>
              <a:srgbClr val="000000"/>
            </a:solidFill>
            <a:miter lim="400000"/>
          </a:ln>
        </p:spPr>
        <p:txBody>
          <a:bodyPr lIns="50800" tIns="50800" rIns="50800" bIns="50800" anchor="ctr"/>
          <a:lstStyle/>
          <a:p>
            <a:pPr>
              <a:defRPr sz="3200"/>
            </a:pPr>
          </a:p>
        </p:txBody>
      </p:sp>
      <p:sp>
        <p:nvSpPr>
          <p:cNvPr id="247" name="Shape 247"/>
          <p:cNvSpPr/>
          <p:nvPr/>
        </p:nvSpPr>
        <p:spPr>
          <a:xfrm>
            <a:off x="693126" y="13056973"/>
            <a:ext cx="12253944" cy="499528"/>
          </a:xfrm>
          <a:prstGeom prst="rect">
            <a:avLst/>
          </a:prstGeom>
          <a:ln w="12700">
            <a:miter lim="400000"/>
          </a:ln>
          <a:extLst>
            <a:ext uri="{C572A759-6A51-4108-AA02-DFA0A04FC94B}">
              <ma14:wrappingTextBoxFlag xmlns:ma14="http://schemas.microsoft.com/office/mac/drawingml/2011/main" val="1"/>
            </a:ext>
          </a:extLst>
        </p:spPr>
        <p:txBody>
          <a:bodyPr lIns="76200" tIns="76200" rIns="76200" bIns="76200">
            <a:spAutoFit/>
          </a:bodyPr>
          <a:lstStyle>
            <a:lvl1pPr algn="l" defTabSz="457200">
              <a:tabLst>
                <a:tab pos="533400" algn="l"/>
                <a:tab pos="1066800" algn="l"/>
                <a:tab pos="1600200" algn="l"/>
                <a:tab pos="2133600" algn="l"/>
                <a:tab pos="2667000" algn="l"/>
                <a:tab pos="3200400" algn="l"/>
                <a:tab pos="3733800" algn="l"/>
                <a:tab pos="4267200" algn="l"/>
                <a:tab pos="4800600" algn="l"/>
                <a:tab pos="5334000" algn="l"/>
                <a:tab pos="5867400" algn="l"/>
                <a:tab pos="6400800" algn="l"/>
              </a:tabLst>
              <a:defRPr b="1" sz="2300">
                <a:latin typeface="Helvetica Neue"/>
                <a:ea typeface="Helvetica Neue"/>
                <a:cs typeface="Helvetica Neue"/>
                <a:sym typeface="Helvetica Neue"/>
              </a:defRPr>
            </a:lvl1pPr>
          </a:lstStyle>
          <a:p>
            <a:pPr>
              <a:defRPr b="0"/>
            </a:pPr>
            <a:r>
              <a:rPr b="1"/>
              <a:t>Microservices in the Wild</a:t>
            </a:r>
          </a:p>
        </p:txBody>
      </p:sp>
      <p:pic>
        <p:nvPicPr>
          <p:cNvPr id="248" name="300dpi-BBC.png"/>
          <p:cNvPicPr>
            <a:picLocks noChangeAspect="1"/>
          </p:cNvPicPr>
          <p:nvPr/>
        </p:nvPicPr>
        <p:blipFill>
          <a:blip r:embed="rId3">
            <a:extLst/>
          </a:blip>
          <a:stretch>
            <a:fillRect/>
          </a:stretch>
        </p:blipFill>
        <p:spPr>
          <a:xfrm>
            <a:off x="22243454" y="13156756"/>
            <a:ext cx="1221019" cy="348567"/>
          </a:xfrm>
          <a:prstGeom prst="rect">
            <a:avLst/>
          </a:prstGeom>
          <a:ln w="12700">
            <a:miter lim="400000"/>
          </a:ln>
        </p:spPr>
      </p:pic>
      <p:pic>
        <p:nvPicPr>
          <p:cNvPr id="249" name="image12.png" descr="Screen Shot 2016-04-19 at 15.38.33.png"/>
          <p:cNvPicPr>
            <a:picLocks noChangeAspect="1"/>
          </p:cNvPicPr>
          <p:nvPr/>
        </p:nvPicPr>
        <p:blipFill>
          <a:blip r:embed="rId4">
            <a:extLst/>
          </a:blip>
          <a:stretch>
            <a:fillRect/>
          </a:stretch>
        </p:blipFill>
        <p:spPr>
          <a:xfrm>
            <a:off x="9902662" y="3397296"/>
            <a:ext cx="4673047" cy="8432121"/>
          </a:xfrm>
          <a:prstGeom prst="rect">
            <a:avLst/>
          </a:prstGeom>
          <a:ln w="25400">
            <a:miter lim="400000"/>
          </a:ln>
          <a:effectLst>
            <a:reflection blurRad="0" stA="50000" stPos="0" endA="0" endPos="40000" dist="0" dir="5400000" fadeDir="5400000" sx="100000" sy="-100000" kx="0" ky="0" algn="bl" rotWithShape="0"/>
          </a:effectLst>
        </p:spPr>
      </p:pic>
      <p:pic>
        <p:nvPicPr>
          <p:cNvPr id="250" name="image13.png" descr="Screen Shot 2016-04-19 at 15.38.44.png"/>
          <p:cNvPicPr>
            <a:picLocks noChangeAspect="1"/>
          </p:cNvPicPr>
          <p:nvPr/>
        </p:nvPicPr>
        <p:blipFill>
          <a:blip r:embed="rId5">
            <a:extLst/>
          </a:blip>
          <a:stretch>
            <a:fillRect/>
          </a:stretch>
        </p:blipFill>
        <p:spPr>
          <a:xfrm>
            <a:off x="3962400" y="3397296"/>
            <a:ext cx="4662423" cy="8299978"/>
          </a:xfrm>
          <a:prstGeom prst="rect">
            <a:avLst/>
          </a:prstGeom>
          <a:ln w="25400">
            <a:miter lim="400000"/>
          </a:ln>
          <a:effectLst>
            <a:reflection blurRad="0" stA="50000" stPos="0" endA="0" endPos="40000" dist="0" dir="5400000" fadeDir="5400000" sx="100000" sy="-100000" kx="0" ky="0" algn="bl" rotWithShape="0"/>
          </a:effectLst>
        </p:spPr>
      </p:pic>
      <p:pic>
        <p:nvPicPr>
          <p:cNvPr id="251" name="image14.png" descr="Screen Shot 2016-04-19 at 15.39.13.png"/>
          <p:cNvPicPr>
            <a:picLocks noChangeAspect="1"/>
          </p:cNvPicPr>
          <p:nvPr/>
        </p:nvPicPr>
        <p:blipFill>
          <a:blip r:embed="rId6">
            <a:extLst/>
          </a:blip>
          <a:stretch>
            <a:fillRect/>
          </a:stretch>
        </p:blipFill>
        <p:spPr>
          <a:xfrm>
            <a:off x="15703305" y="3407042"/>
            <a:ext cx="4718295" cy="8422375"/>
          </a:xfrm>
          <a:prstGeom prst="rect">
            <a:avLst/>
          </a:prstGeom>
          <a:ln w="25400">
            <a:miter lim="400000"/>
          </a:ln>
          <a:effectLst>
            <a:reflection blurRad="0" stA="50000" stPos="0" endA="0" endPos="40000" dist="0" dir="5400000" fadeDir="5400000" sx="100000" sy="-100000" kx="0" ky="0" algn="bl" rotWithShape="0"/>
          </a:effectLst>
        </p:spPr>
      </p:pic>
      <p:sp>
        <p:nvSpPr>
          <p:cNvPr id="252" name="Shape 252"/>
          <p:cNvSpPr/>
          <p:nvPr/>
        </p:nvSpPr>
        <p:spPr>
          <a:xfrm>
            <a:off x="2386320" y="1283606"/>
            <a:ext cx="18500817" cy="1592762"/>
          </a:xfrm>
          <a:prstGeom prst="rect">
            <a:avLst/>
          </a:prstGeom>
          <a:ln w="12700">
            <a:miter lim="400000"/>
          </a:ln>
          <a:extLst>
            <a:ext uri="{C572A759-6A51-4108-AA02-DFA0A04FC94B}">
              <ma14:wrappingTextBoxFlag xmlns:ma14="http://schemas.microsoft.com/office/mac/drawingml/2011/main" val="1"/>
            </a:ext>
          </a:extLst>
        </p:spPr>
        <p:txBody>
          <a:bodyPr lIns="76200" tIns="76200" rIns="76200" bIns="76200"/>
          <a:lstStyle>
            <a:lvl1pPr algn="l" defTabSz="819150">
              <a:lnSpc>
                <a:spcPct val="80000"/>
              </a:lnSpc>
              <a:defRPr b="1" sz="9800">
                <a:solidFill>
                  <a:srgbClr val="282828"/>
                </a:solidFill>
                <a:latin typeface="Helvetica Neue"/>
                <a:ea typeface="Helvetica Neue"/>
                <a:cs typeface="Helvetica Neue"/>
                <a:sym typeface="Helvetica Neue"/>
              </a:defRPr>
            </a:lvl1pPr>
          </a:lstStyle>
          <a:p>
            <a:pPr/>
            <a:r>
              <a:t>Bitesize App</a:t>
            </a:r>
          </a:p>
        </p:txBody>
      </p:sp>
    </p:spTree>
  </p:cSld>
  <p:clrMapOvr>
    <a:masterClrMapping/>
  </p:clrMapOvr>
  <p:transition xmlns:p14="http://schemas.microsoft.com/office/powerpoint/2010/main" spd="fast" advClick="1" p14:dur="500"/>
</p:sld>
</file>

<file path=ppt/slides/slide1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56" name="Shape 256"/>
          <p:cNvSpPr/>
          <p:nvPr/>
        </p:nvSpPr>
        <p:spPr>
          <a:xfrm>
            <a:off x="520700" y="12979400"/>
            <a:ext cx="23317200" cy="0"/>
          </a:xfrm>
          <a:prstGeom prst="line">
            <a:avLst/>
          </a:prstGeom>
          <a:ln w="25400">
            <a:solidFill>
              <a:srgbClr val="000000"/>
            </a:solidFill>
            <a:miter lim="400000"/>
          </a:ln>
        </p:spPr>
        <p:txBody>
          <a:bodyPr lIns="50800" tIns="50800" rIns="50800" bIns="50800" anchor="ctr"/>
          <a:lstStyle/>
          <a:p>
            <a:pPr>
              <a:defRPr sz="3200"/>
            </a:pPr>
          </a:p>
        </p:txBody>
      </p:sp>
      <p:sp>
        <p:nvSpPr>
          <p:cNvPr id="257" name="Shape 257"/>
          <p:cNvSpPr/>
          <p:nvPr/>
        </p:nvSpPr>
        <p:spPr>
          <a:xfrm>
            <a:off x="693126" y="13056973"/>
            <a:ext cx="12253944" cy="499528"/>
          </a:xfrm>
          <a:prstGeom prst="rect">
            <a:avLst/>
          </a:prstGeom>
          <a:ln w="12700">
            <a:miter lim="400000"/>
          </a:ln>
          <a:extLst>
            <a:ext uri="{C572A759-6A51-4108-AA02-DFA0A04FC94B}">
              <ma14:wrappingTextBoxFlag xmlns:ma14="http://schemas.microsoft.com/office/mac/drawingml/2011/main" val="1"/>
            </a:ext>
          </a:extLst>
        </p:spPr>
        <p:txBody>
          <a:bodyPr lIns="76200" tIns="76200" rIns="76200" bIns="76200">
            <a:spAutoFit/>
          </a:bodyPr>
          <a:lstStyle>
            <a:lvl1pPr algn="l" defTabSz="457200">
              <a:tabLst>
                <a:tab pos="533400" algn="l"/>
                <a:tab pos="1066800" algn="l"/>
                <a:tab pos="1600200" algn="l"/>
                <a:tab pos="2133600" algn="l"/>
                <a:tab pos="2667000" algn="l"/>
                <a:tab pos="3200400" algn="l"/>
                <a:tab pos="3733800" algn="l"/>
                <a:tab pos="4267200" algn="l"/>
                <a:tab pos="4800600" algn="l"/>
                <a:tab pos="5334000" algn="l"/>
                <a:tab pos="5867400" algn="l"/>
                <a:tab pos="6400800" algn="l"/>
              </a:tabLst>
              <a:defRPr b="1" sz="2300">
                <a:latin typeface="Helvetica Neue"/>
                <a:ea typeface="Helvetica Neue"/>
                <a:cs typeface="Helvetica Neue"/>
                <a:sym typeface="Helvetica Neue"/>
              </a:defRPr>
            </a:lvl1pPr>
          </a:lstStyle>
          <a:p>
            <a:pPr>
              <a:defRPr b="0"/>
            </a:pPr>
            <a:r>
              <a:rPr b="1"/>
              <a:t>Microservices in the Wild</a:t>
            </a:r>
          </a:p>
        </p:txBody>
      </p:sp>
      <p:pic>
        <p:nvPicPr>
          <p:cNvPr id="258" name="300dpi-BBC.png"/>
          <p:cNvPicPr>
            <a:picLocks noChangeAspect="1"/>
          </p:cNvPicPr>
          <p:nvPr/>
        </p:nvPicPr>
        <p:blipFill>
          <a:blip r:embed="rId3">
            <a:extLst/>
          </a:blip>
          <a:stretch>
            <a:fillRect/>
          </a:stretch>
        </p:blipFill>
        <p:spPr>
          <a:xfrm>
            <a:off x="22243454" y="13156756"/>
            <a:ext cx="1221019" cy="348567"/>
          </a:xfrm>
          <a:prstGeom prst="rect">
            <a:avLst/>
          </a:prstGeom>
          <a:ln w="12700">
            <a:miter lim="400000"/>
          </a:ln>
        </p:spPr>
      </p:pic>
      <p:pic>
        <p:nvPicPr>
          <p:cNvPr id="259" name="pasted-image.png"/>
          <p:cNvPicPr>
            <a:picLocks noChangeAspect="1"/>
          </p:cNvPicPr>
          <p:nvPr/>
        </p:nvPicPr>
        <p:blipFill>
          <a:blip r:embed="rId4">
            <a:extLst/>
          </a:blip>
          <a:srcRect l="51299" t="13867" r="0" b="6758"/>
          <a:stretch>
            <a:fillRect/>
          </a:stretch>
        </p:blipFill>
        <p:spPr>
          <a:xfrm>
            <a:off x="7738863" y="1414462"/>
            <a:ext cx="8906265" cy="10886972"/>
          </a:xfrm>
          <a:prstGeom prst="rect">
            <a:avLst/>
          </a:prstGeom>
          <a:ln w="12700">
            <a:miter lim="400000"/>
          </a:ln>
        </p:spPr>
      </p:pic>
    </p:spTree>
  </p:cSld>
  <p:clrMapOvr>
    <a:masterClrMapping/>
  </p:clrMapOvr>
  <p:transition xmlns:p14="http://schemas.microsoft.com/office/powerpoint/2010/main" spd="fast" advClick="1" p14:dur="500"/>
</p:sld>
</file>

<file path=ppt/slides/slide1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63" name="Shape 263"/>
          <p:cNvSpPr/>
          <p:nvPr/>
        </p:nvSpPr>
        <p:spPr>
          <a:xfrm>
            <a:off x="520700" y="12979400"/>
            <a:ext cx="23317200" cy="0"/>
          </a:xfrm>
          <a:prstGeom prst="line">
            <a:avLst/>
          </a:prstGeom>
          <a:ln w="25400">
            <a:solidFill>
              <a:srgbClr val="000000"/>
            </a:solidFill>
            <a:miter lim="400000"/>
          </a:ln>
        </p:spPr>
        <p:txBody>
          <a:bodyPr lIns="50800" tIns="50800" rIns="50800" bIns="50800" anchor="ctr"/>
          <a:lstStyle/>
          <a:p>
            <a:pPr>
              <a:defRPr sz="3200"/>
            </a:pPr>
          </a:p>
        </p:txBody>
      </p:sp>
      <p:sp>
        <p:nvSpPr>
          <p:cNvPr id="264" name="Shape 264"/>
          <p:cNvSpPr/>
          <p:nvPr/>
        </p:nvSpPr>
        <p:spPr>
          <a:xfrm>
            <a:off x="693126" y="13056973"/>
            <a:ext cx="12253944" cy="499528"/>
          </a:xfrm>
          <a:prstGeom prst="rect">
            <a:avLst/>
          </a:prstGeom>
          <a:ln w="12700">
            <a:miter lim="400000"/>
          </a:ln>
          <a:extLst>
            <a:ext uri="{C572A759-6A51-4108-AA02-DFA0A04FC94B}">
              <ma14:wrappingTextBoxFlag xmlns:ma14="http://schemas.microsoft.com/office/mac/drawingml/2011/main" val="1"/>
            </a:ext>
          </a:extLst>
        </p:spPr>
        <p:txBody>
          <a:bodyPr lIns="76200" tIns="76200" rIns="76200" bIns="76200">
            <a:spAutoFit/>
          </a:bodyPr>
          <a:lstStyle>
            <a:lvl1pPr algn="l" defTabSz="457200">
              <a:tabLst>
                <a:tab pos="533400" algn="l"/>
                <a:tab pos="1066800" algn="l"/>
                <a:tab pos="1600200" algn="l"/>
                <a:tab pos="2133600" algn="l"/>
                <a:tab pos="2667000" algn="l"/>
                <a:tab pos="3200400" algn="l"/>
                <a:tab pos="3733800" algn="l"/>
                <a:tab pos="4267200" algn="l"/>
                <a:tab pos="4800600" algn="l"/>
                <a:tab pos="5334000" algn="l"/>
                <a:tab pos="5867400" algn="l"/>
                <a:tab pos="6400800" algn="l"/>
              </a:tabLst>
              <a:defRPr b="1" sz="2300">
                <a:latin typeface="Helvetica Neue"/>
                <a:ea typeface="Helvetica Neue"/>
                <a:cs typeface="Helvetica Neue"/>
                <a:sym typeface="Helvetica Neue"/>
              </a:defRPr>
            </a:lvl1pPr>
          </a:lstStyle>
          <a:p>
            <a:pPr>
              <a:defRPr b="0"/>
            </a:pPr>
            <a:r>
              <a:rPr b="1"/>
              <a:t>Microservices in the Wild</a:t>
            </a:r>
          </a:p>
        </p:txBody>
      </p:sp>
      <p:pic>
        <p:nvPicPr>
          <p:cNvPr id="265" name="300dpi-BBC.png"/>
          <p:cNvPicPr>
            <a:picLocks noChangeAspect="1"/>
          </p:cNvPicPr>
          <p:nvPr/>
        </p:nvPicPr>
        <p:blipFill>
          <a:blip r:embed="rId3">
            <a:extLst/>
          </a:blip>
          <a:stretch>
            <a:fillRect/>
          </a:stretch>
        </p:blipFill>
        <p:spPr>
          <a:xfrm>
            <a:off x="22243454" y="13156756"/>
            <a:ext cx="1221019" cy="348567"/>
          </a:xfrm>
          <a:prstGeom prst="rect">
            <a:avLst/>
          </a:prstGeom>
          <a:ln w="12700">
            <a:miter lim="400000"/>
          </a:ln>
        </p:spPr>
      </p:pic>
      <p:pic>
        <p:nvPicPr>
          <p:cNvPr id="266" name="pasted-image.pdf"/>
          <p:cNvPicPr>
            <a:picLocks noChangeAspect="1"/>
          </p:cNvPicPr>
          <p:nvPr/>
        </p:nvPicPr>
        <p:blipFill>
          <a:blip r:embed="rId4">
            <a:extLst/>
          </a:blip>
          <a:stretch>
            <a:fillRect/>
          </a:stretch>
        </p:blipFill>
        <p:spPr>
          <a:xfrm>
            <a:off x="1524000" y="381000"/>
            <a:ext cx="18410714" cy="11239500"/>
          </a:xfrm>
          <a:prstGeom prst="rect">
            <a:avLst/>
          </a:prstGeom>
          <a:ln w="12700">
            <a:miter lim="400000"/>
          </a:ln>
        </p:spPr>
      </p:pic>
    </p:spTree>
  </p:cSld>
  <p:clrMapOvr>
    <a:masterClrMapping/>
  </p:clrMapOvr>
  <p:transition xmlns:p14="http://schemas.microsoft.com/office/powerpoint/2010/main" spd="fast" advClick="1" p14:dur="500"/>
</p:sld>
</file>

<file path=ppt/slides/slide1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70" name="Shape 270"/>
          <p:cNvSpPr/>
          <p:nvPr/>
        </p:nvSpPr>
        <p:spPr>
          <a:xfrm>
            <a:off x="520700" y="12979400"/>
            <a:ext cx="23317200" cy="0"/>
          </a:xfrm>
          <a:prstGeom prst="line">
            <a:avLst/>
          </a:prstGeom>
          <a:ln w="25400">
            <a:solidFill>
              <a:srgbClr val="000000"/>
            </a:solidFill>
            <a:miter lim="400000"/>
          </a:ln>
        </p:spPr>
        <p:txBody>
          <a:bodyPr lIns="50800" tIns="50800" rIns="50800" bIns="50800" anchor="ctr"/>
          <a:lstStyle/>
          <a:p>
            <a:pPr>
              <a:defRPr sz="3200"/>
            </a:pPr>
          </a:p>
        </p:txBody>
      </p:sp>
      <p:sp>
        <p:nvSpPr>
          <p:cNvPr id="271" name="Shape 271"/>
          <p:cNvSpPr/>
          <p:nvPr/>
        </p:nvSpPr>
        <p:spPr>
          <a:xfrm>
            <a:off x="693126" y="13056973"/>
            <a:ext cx="12253944" cy="499528"/>
          </a:xfrm>
          <a:prstGeom prst="rect">
            <a:avLst/>
          </a:prstGeom>
          <a:ln w="12700">
            <a:miter lim="400000"/>
          </a:ln>
          <a:extLst>
            <a:ext uri="{C572A759-6A51-4108-AA02-DFA0A04FC94B}">
              <ma14:wrappingTextBoxFlag xmlns:ma14="http://schemas.microsoft.com/office/mac/drawingml/2011/main" val="1"/>
            </a:ext>
          </a:extLst>
        </p:spPr>
        <p:txBody>
          <a:bodyPr lIns="76200" tIns="76200" rIns="76200" bIns="76200">
            <a:spAutoFit/>
          </a:bodyPr>
          <a:lstStyle>
            <a:lvl1pPr algn="l" defTabSz="457200">
              <a:tabLst>
                <a:tab pos="533400" algn="l"/>
                <a:tab pos="1066800" algn="l"/>
                <a:tab pos="1600200" algn="l"/>
                <a:tab pos="2133600" algn="l"/>
                <a:tab pos="2667000" algn="l"/>
                <a:tab pos="3200400" algn="l"/>
                <a:tab pos="3733800" algn="l"/>
                <a:tab pos="4267200" algn="l"/>
                <a:tab pos="4800600" algn="l"/>
                <a:tab pos="5334000" algn="l"/>
                <a:tab pos="5867400" algn="l"/>
                <a:tab pos="6400800" algn="l"/>
              </a:tabLst>
              <a:defRPr b="1" sz="2300">
                <a:latin typeface="Helvetica Neue"/>
                <a:ea typeface="Helvetica Neue"/>
                <a:cs typeface="Helvetica Neue"/>
                <a:sym typeface="Helvetica Neue"/>
              </a:defRPr>
            </a:lvl1pPr>
          </a:lstStyle>
          <a:p>
            <a:pPr>
              <a:defRPr b="0"/>
            </a:pPr>
            <a:r>
              <a:rPr b="1"/>
              <a:t>Microservices in the Wild</a:t>
            </a:r>
          </a:p>
        </p:txBody>
      </p:sp>
      <p:pic>
        <p:nvPicPr>
          <p:cNvPr id="272" name="300dpi-BBC.png"/>
          <p:cNvPicPr>
            <a:picLocks noChangeAspect="1"/>
          </p:cNvPicPr>
          <p:nvPr/>
        </p:nvPicPr>
        <p:blipFill>
          <a:blip r:embed="rId3">
            <a:extLst/>
          </a:blip>
          <a:stretch>
            <a:fillRect/>
          </a:stretch>
        </p:blipFill>
        <p:spPr>
          <a:xfrm>
            <a:off x="22243454" y="13156756"/>
            <a:ext cx="1221019" cy="348567"/>
          </a:xfrm>
          <a:prstGeom prst="rect">
            <a:avLst/>
          </a:prstGeom>
          <a:ln w="12700">
            <a:miter lim="400000"/>
          </a:ln>
        </p:spPr>
      </p:pic>
      <p:pic>
        <p:nvPicPr>
          <p:cNvPr id="273" name="pasted-image.pdf"/>
          <p:cNvPicPr>
            <a:picLocks noChangeAspect="1"/>
          </p:cNvPicPr>
          <p:nvPr/>
        </p:nvPicPr>
        <p:blipFill>
          <a:blip r:embed="rId4">
            <a:extLst/>
          </a:blip>
          <a:stretch>
            <a:fillRect/>
          </a:stretch>
        </p:blipFill>
        <p:spPr>
          <a:xfrm>
            <a:off x="1524000" y="381000"/>
            <a:ext cx="20828000" cy="11243838"/>
          </a:xfrm>
          <a:prstGeom prst="rect">
            <a:avLst/>
          </a:prstGeom>
          <a:ln w="12700">
            <a:miter lim="400000"/>
          </a:ln>
        </p:spPr>
      </p:pic>
    </p:spTree>
  </p:cSld>
  <p:clrMapOvr>
    <a:masterClrMapping/>
  </p:clrMapOvr>
  <p:transition xmlns:p14="http://schemas.microsoft.com/office/powerpoint/2010/main" spd="fast" advClick="1" p14:dur="500"/>
</p:sld>
</file>

<file path=ppt/slides/slide1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77" name="Shape 277"/>
          <p:cNvSpPr/>
          <p:nvPr/>
        </p:nvSpPr>
        <p:spPr>
          <a:xfrm>
            <a:off x="520700" y="12979400"/>
            <a:ext cx="23317200" cy="0"/>
          </a:xfrm>
          <a:prstGeom prst="line">
            <a:avLst/>
          </a:prstGeom>
          <a:ln w="25400">
            <a:solidFill>
              <a:srgbClr val="000000"/>
            </a:solidFill>
            <a:miter lim="400000"/>
          </a:ln>
        </p:spPr>
        <p:txBody>
          <a:bodyPr lIns="50800" tIns="50800" rIns="50800" bIns="50800" anchor="ctr"/>
          <a:lstStyle/>
          <a:p>
            <a:pPr>
              <a:defRPr sz="3200"/>
            </a:pPr>
          </a:p>
        </p:txBody>
      </p:sp>
      <p:sp>
        <p:nvSpPr>
          <p:cNvPr id="278" name="Shape 278"/>
          <p:cNvSpPr/>
          <p:nvPr/>
        </p:nvSpPr>
        <p:spPr>
          <a:xfrm>
            <a:off x="693126" y="13056973"/>
            <a:ext cx="12253944" cy="499528"/>
          </a:xfrm>
          <a:prstGeom prst="rect">
            <a:avLst/>
          </a:prstGeom>
          <a:ln w="12700">
            <a:miter lim="400000"/>
          </a:ln>
          <a:extLst>
            <a:ext uri="{C572A759-6A51-4108-AA02-DFA0A04FC94B}">
              <ma14:wrappingTextBoxFlag xmlns:ma14="http://schemas.microsoft.com/office/mac/drawingml/2011/main" val="1"/>
            </a:ext>
          </a:extLst>
        </p:spPr>
        <p:txBody>
          <a:bodyPr lIns="76200" tIns="76200" rIns="76200" bIns="76200">
            <a:spAutoFit/>
          </a:bodyPr>
          <a:lstStyle>
            <a:lvl1pPr algn="l" defTabSz="457200">
              <a:tabLst>
                <a:tab pos="533400" algn="l"/>
                <a:tab pos="1066800" algn="l"/>
                <a:tab pos="1600200" algn="l"/>
                <a:tab pos="2133600" algn="l"/>
                <a:tab pos="2667000" algn="l"/>
                <a:tab pos="3200400" algn="l"/>
                <a:tab pos="3733800" algn="l"/>
                <a:tab pos="4267200" algn="l"/>
                <a:tab pos="4800600" algn="l"/>
                <a:tab pos="5334000" algn="l"/>
                <a:tab pos="5867400" algn="l"/>
                <a:tab pos="6400800" algn="l"/>
              </a:tabLst>
              <a:defRPr b="1" sz="2300">
                <a:latin typeface="Helvetica Neue"/>
                <a:ea typeface="Helvetica Neue"/>
                <a:cs typeface="Helvetica Neue"/>
                <a:sym typeface="Helvetica Neue"/>
              </a:defRPr>
            </a:lvl1pPr>
          </a:lstStyle>
          <a:p>
            <a:pPr>
              <a:defRPr b="0"/>
            </a:pPr>
            <a:r>
              <a:rPr b="1"/>
              <a:t>Microservices in the Wild</a:t>
            </a:r>
          </a:p>
        </p:txBody>
      </p:sp>
      <p:pic>
        <p:nvPicPr>
          <p:cNvPr id="279" name="300dpi-BBC.png"/>
          <p:cNvPicPr>
            <a:picLocks noChangeAspect="1"/>
          </p:cNvPicPr>
          <p:nvPr/>
        </p:nvPicPr>
        <p:blipFill>
          <a:blip r:embed="rId3">
            <a:extLst/>
          </a:blip>
          <a:stretch>
            <a:fillRect/>
          </a:stretch>
        </p:blipFill>
        <p:spPr>
          <a:xfrm>
            <a:off x="22243454" y="13156756"/>
            <a:ext cx="1221019" cy="348567"/>
          </a:xfrm>
          <a:prstGeom prst="rect">
            <a:avLst/>
          </a:prstGeom>
          <a:ln w="12700">
            <a:miter lim="400000"/>
          </a:ln>
        </p:spPr>
      </p:pic>
      <p:pic>
        <p:nvPicPr>
          <p:cNvPr id="280" name="pasted-image.pdf"/>
          <p:cNvPicPr>
            <a:picLocks noChangeAspect="1"/>
          </p:cNvPicPr>
          <p:nvPr/>
        </p:nvPicPr>
        <p:blipFill>
          <a:blip r:embed="rId4">
            <a:extLst/>
          </a:blip>
          <a:stretch>
            <a:fillRect/>
          </a:stretch>
        </p:blipFill>
        <p:spPr>
          <a:xfrm>
            <a:off x="1524000" y="381000"/>
            <a:ext cx="20828000" cy="11243838"/>
          </a:xfrm>
          <a:prstGeom prst="rect">
            <a:avLst/>
          </a:prstGeom>
          <a:ln w="12700">
            <a:miter lim="400000"/>
          </a:ln>
        </p:spPr>
      </p:pic>
    </p:spTree>
  </p:cSld>
  <p:clrMapOvr>
    <a:masterClrMapping/>
  </p:clrMapOvr>
  <p:transition xmlns:p14="http://schemas.microsoft.com/office/powerpoint/2010/main" spd="fast" advClick="1" p14:dur="500"/>
</p:sld>
</file>

<file path=ppt/slides/slide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2" name="Shape 142"/>
          <p:cNvSpPr/>
          <p:nvPr/>
        </p:nvSpPr>
        <p:spPr>
          <a:xfrm>
            <a:off x="2386320" y="5855606"/>
            <a:ext cx="18500817" cy="1592762"/>
          </a:xfrm>
          <a:prstGeom prst="rect">
            <a:avLst/>
          </a:prstGeom>
          <a:ln w="12700">
            <a:miter lim="400000"/>
          </a:ln>
          <a:extLst>
            <a:ext uri="{C572A759-6A51-4108-AA02-DFA0A04FC94B}">
              <ma14:wrappingTextBoxFlag xmlns:ma14="http://schemas.microsoft.com/office/mac/drawingml/2011/main" val="1"/>
            </a:ext>
          </a:extLst>
        </p:spPr>
        <p:txBody>
          <a:bodyPr lIns="76200" tIns="76200" rIns="76200" bIns="76200"/>
          <a:lstStyle>
            <a:lvl1pPr algn="l" defTabSz="819150">
              <a:lnSpc>
                <a:spcPct val="80000"/>
              </a:lnSpc>
              <a:defRPr b="1" sz="9800">
                <a:solidFill>
                  <a:srgbClr val="282828"/>
                </a:solidFill>
                <a:latin typeface="Helvetica Neue"/>
                <a:ea typeface="Helvetica Neue"/>
                <a:cs typeface="Helvetica Neue"/>
                <a:sym typeface="Helvetica Neue"/>
              </a:defRPr>
            </a:lvl1pPr>
          </a:lstStyle>
          <a:p>
            <a:pPr/>
            <a:r>
              <a:t>About Me</a:t>
            </a:r>
          </a:p>
        </p:txBody>
      </p:sp>
      <p:sp>
        <p:nvSpPr>
          <p:cNvPr id="143" name="Shape 143"/>
          <p:cNvSpPr/>
          <p:nvPr/>
        </p:nvSpPr>
        <p:spPr>
          <a:xfrm>
            <a:off x="520700" y="12979400"/>
            <a:ext cx="23317200" cy="0"/>
          </a:xfrm>
          <a:prstGeom prst="line">
            <a:avLst/>
          </a:prstGeom>
          <a:ln w="25400">
            <a:solidFill>
              <a:srgbClr val="000000"/>
            </a:solidFill>
            <a:miter lim="400000"/>
          </a:ln>
        </p:spPr>
        <p:txBody>
          <a:bodyPr lIns="50800" tIns="50800" rIns="50800" bIns="50800" anchor="ctr"/>
          <a:lstStyle/>
          <a:p>
            <a:pPr>
              <a:defRPr sz="3200"/>
            </a:pPr>
          </a:p>
        </p:txBody>
      </p:sp>
      <p:sp>
        <p:nvSpPr>
          <p:cNvPr id="144" name="Shape 144"/>
          <p:cNvSpPr/>
          <p:nvPr/>
        </p:nvSpPr>
        <p:spPr>
          <a:xfrm>
            <a:off x="693126" y="13056973"/>
            <a:ext cx="12241939" cy="499528"/>
          </a:xfrm>
          <a:prstGeom prst="rect">
            <a:avLst/>
          </a:prstGeom>
          <a:ln w="12700">
            <a:miter lim="400000"/>
          </a:ln>
          <a:extLst>
            <a:ext uri="{C572A759-6A51-4108-AA02-DFA0A04FC94B}">
              <ma14:wrappingTextBoxFlag xmlns:ma14="http://schemas.microsoft.com/office/mac/drawingml/2011/main" val="1"/>
            </a:ext>
          </a:extLst>
        </p:spPr>
        <p:txBody>
          <a:bodyPr lIns="76200" tIns="76200" rIns="76200" bIns="76200">
            <a:spAutoFit/>
          </a:bodyPr>
          <a:lstStyle>
            <a:lvl1pPr algn="l" defTabSz="457200">
              <a:tabLst>
                <a:tab pos="533400" algn="l"/>
                <a:tab pos="1066800" algn="l"/>
                <a:tab pos="1600200" algn="l"/>
                <a:tab pos="2133600" algn="l"/>
                <a:tab pos="2667000" algn="l"/>
                <a:tab pos="3200400" algn="l"/>
                <a:tab pos="3733800" algn="l"/>
                <a:tab pos="4267200" algn="l"/>
                <a:tab pos="4800600" algn="l"/>
                <a:tab pos="5334000" algn="l"/>
                <a:tab pos="5867400" algn="l"/>
                <a:tab pos="6400800" algn="l"/>
              </a:tabLst>
              <a:defRPr b="1" sz="2300">
                <a:latin typeface="Helvetica Neue"/>
                <a:ea typeface="Helvetica Neue"/>
                <a:cs typeface="Helvetica Neue"/>
                <a:sym typeface="Helvetica Neue"/>
              </a:defRPr>
            </a:lvl1pPr>
          </a:lstStyle>
          <a:p>
            <a:pPr>
              <a:defRPr b="0"/>
            </a:pPr>
            <a:r>
              <a:rPr b="1"/>
              <a:t>Microservices in the Wild</a:t>
            </a:r>
          </a:p>
        </p:txBody>
      </p:sp>
      <p:pic>
        <p:nvPicPr>
          <p:cNvPr id="145" name="300dpi-BBC.png"/>
          <p:cNvPicPr>
            <a:picLocks noChangeAspect="1"/>
          </p:cNvPicPr>
          <p:nvPr/>
        </p:nvPicPr>
        <p:blipFill>
          <a:blip r:embed="rId3">
            <a:extLst/>
          </a:blip>
          <a:stretch>
            <a:fillRect/>
          </a:stretch>
        </p:blipFill>
        <p:spPr>
          <a:xfrm>
            <a:off x="22243454" y="13156756"/>
            <a:ext cx="1221019" cy="348567"/>
          </a:xfrm>
          <a:prstGeom prst="rect">
            <a:avLst/>
          </a:prstGeom>
          <a:ln w="12700">
            <a:miter lim="400000"/>
          </a:ln>
        </p:spPr>
      </p:pic>
    </p:spTree>
  </p:cSld>
  <p:clrMapOvr>
    <a:masterClrMapping/>
  </p:clrMapOvr>
  <p:transition xmlns:p14="http://schemas.microsoft.com/office/powerpoint/2010/main" spd="med" advClick="1" p14:dur="1000"/>
</p:sld>
</file>

<file path=ppt/slides/slide2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84" name="Shape 284"/>
          <p:cNvSpPr/>
          <p:nvPr/>
        </p:nvSpPr>
        <p:spPr>
          <a:xfrm>
            <a:off x="520700" y="12979400"/>
            <a:ext cx="23317200" cy="0"/>
          </a:xfrm>
          <a:prstGeom prst="line">
            <a:avLst/>
          </a:prstGeom>
          <a:ln w="25400">
            <a:solidFill>
              <a:srgbClr val="000000"/>
            </a:solidFill>
            <a:miter lim="400000"/>
          </a:ln>
        </p:spPr>
        <p:txBody>
          <a:bodyPr lIns="50800" tIns="50800" rIns="50800" bIns="50800" anchor="ctr"/>
          <a:lstStyle/>
          <a:p>
            <a:pPr>
              <a:defRPr sz="3200"/>
            </a:pPr>
          </a:p>
        </p:txBody>
      </p:sp>
      <p:sp>
        <p:nvSpPr>
          <p:cNvPr id="285" name="Shape 285"/>
          <p:cNvSpPr/>
          <p:nvPr/>
        </p:nvSpPr>
        <p:spPr>
          <a:xfrm>
            <a:off x="693126" y="13056973"/>
            <a:ext cx="12253944" cy="499528"/>
          </a:xfrm>
          <a:prstGeom prst="rect">
            <a:avLst/>
          </a:prstGeom>
          <a:ln w="12700">
            <a:miter lim="400000"/>
          </a:ln>
          <a:extLst>
            <a:ext uri="{C572A759-6A51-4108-AA02-DFA0A04FC94B}">
              <ma14:wrappingTextBoxFlag xmlns:ma14="http://schemas.microsoft.com/office/mac/drawingml/2011/main" val="1"/>
            </a:ext>
          </a:extLst>
        </p:spPr>
        <p:txBody>
          <a:bodyPr lIns="76200" tIns="76200" rIns="76200" bIns="76200">
            <a:spAutoFit/>
          </a:bodyPr>
          <a:lstStyle>
            <a:lvl1pPr algn="l" defTabSz="457200">
              <a:tabLst>
                <a:tab pos="533400" algn="l"/>
                <a:tab pos="1066800" algn="l"/>
                <a:tab pos="1600200" algn="l"/>
                <a:tab pos="2133600" algn="l"/>
                <a:tab pos="2667000" algn="l"/>
                <a:tab pos="3200400" algn="l"/>
                <a:tab pos="3733800" algn="l"/>
                <a:tab pos="4267200" algn="l"/>
                <a:tab pos="4800600" algn="l"/>
                <a:tab pos="5334000" algn="l"/>
                <a:tab pos="5867400" algn="l"/>
                <a:tab pos="6400800" algn="l"/>
              </a:tabLst>
              <a:defRPr b="1" sz="2300">
                <a:latin typeface="Helvetica Neue"/>
                <a:ea typeface="Helvetica Neue"/>
                <a:cs typeface="Helvetica Neue"/>
                <a:sym typeface="Helvetica Neue"/>
              </a:defRPr>
            </a:lvl1pPr>
          </a:lstStyle>
          <a:p>
            <a:pPr>
              <a:defRPr b="0"/>
            </a:pPr>
            <a:r>
              <a:rPr b="1"/>
              <a:t>Microservices in the Wild</a:t>
            </a:r>
          </a:p>
        </p:txBody>
      </p:sp>
      <p:pic>
        <p:nvPicPr>
          <p:cNvPr id="286" name="300dpi-BBC.png"/>
          <p:cNvPicPr>
            <a:picLocks noChangeAspect="1"/>
          </p:cNvPicPr>
          <p:nvPr/>
        </p:nvPicPr>
        <p:blipFill>
          <a:blip r:embed="rId3">
            <a:extLst/>
          </a:blip>
          <a:stretch>
            <a:fillRect/>
          </a:stretch>
        </p:blipFill>
        <p:spPr>
          <a:xfrm>
            <a:off x="22243454" y="13156756"/>
            <a:ext cx="1221019" cy="348567"/>
          </a:xfrm>
          <a:prstGeom prst="rect">
            <a:avLst/>
          </a:prstGeom>
          <a:ln w="12700">
            <a:miter lim="400000"/>
          </a:ln>
        </p:spPr>
      </p:pic>
      <p:pic>
        <p:nvPicPr>
          <p:cNvPr id="287" name="pasted-image.pdf"/>
          <p:cNvPicPr>
            <a:picLocks noChangeAspect="1"/>
          </p:cNvPicPr>
          <p:nvPr/>
        </p:nvPicPr>
        <p:blipFill>
          <a:blip r:embed="rId4">
            <a:extLst/>
          </a:blip>
          <a:stretch>
            <a:fillRect/>
          </a:stretch>
        </p:blipFill>
        <p:spPr>
          <a:xfrm>
            <a:off x="1524000" y="381000"/>
            <a:ext cx="20828000" cy="11243838"/>
          </a:xfrm>
          <a:prstGeom prst="rect">
            <a:avLst/>
          </a:prstGeom>
          <a:ln w="12700">
            <a:miter lim="400000"/>
          </a:ln>
        </p:spPr>
      </p:pic>
    </p:spTree>
  </p:cSld>
  <p:clrMapOvr>
    <a:masterClrMapping/>
  </p:clrMapOvr>
  <p:transition xmlns:p14="http://schemas.microsoft.com/office/powerpoint/2010/main" spd="fast" advClick="1" p14:dur="500"/>
</p:sld>
</file>

<file path=ppt/slides/slide2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91" name="Shape 291"/>
          <p:cNvSpPr/>
          <p:nvPr/>
        </p:nvSpPr>
        <p:spPr>
          <a:xfrm>
            <a:off x="2386320" y="5855606"/>
            <a:ext cx="18500817" cy="1592762"/>
          </a:xfrm>
          <a:prstGeom prst="rect">
            <a:avLst/>
          </a:prstGeom>
          <a:ln w="12700">
            <a:miter lim="400000"/>
          </a:ln>
          <a:extLst>
            <a:ext uri="{C572A759-6A51-4108-AA02-DFA0A04FC94B}">
              <ma14:wrappingTextBoxFlag xmlns:ma14="http://schemas.microsoft.com/office/mac/drawingml/2011/main" val="1"/>
            </a:ext>
          </a:extLst>
        </p:spPr>
        <p:txBody>
          <a:bodyPr lIns="76200" tIns="76200" rIns="76200" bIns="76200"/>
          <a:lstStyle>
            <a:lvl1pPr algn="l" defTabSz="819150">
              <a:lnSpc>
                <a:spcPct val="80000"/>
              </a:lnSpc>
              <a:defRPr b="1" sz="9800">
                <a:solidFill>
                  <a:srgbClr val="282828"/>
                </a:solidFill>
                <a:latin typeface="Helvetica Neue"/>
                <a:ea typeface="Helvetica Neue"/>
                <a:cs typeface="Helvetica Neue"/>
                <a:sym typeface="Helvetica Neue"/>
              </a:defRPr>
            </a:lvl1pPr>
          </a:lstStyle>
          <a:p>
            <a:pPr/>
            <a:r>
              <a:t>What is Morph?</a:t>
            </a:r>
          </a:p>
        </p:txBody>
      </p:sp>
      <p:sp>
        <p:nvSpPr>
          <p:cNvPr id="292" name="Shape 292"/>
          <p:cNvSpPr/>
          <p:nvPr/>
        </p:nvSpPr>
        <p:spPr>
          <a:xfrm>
            <a:off x="520700" y="12979400"/>
            <a:ext cx="23317200" cy="0"/>
          </a:xfrm>
          <a:prstGeom prst="line">
            <a:avLst/>
          </a:prstGeom>
          <a:ln w="25400">
            <a:solidFill>
              <a:srgbClr val="000000"/>
            </a:solidFill>
            <a:miter lim="400000"/>
          </a:ln>
        </p:spPr>
        <p:txBody>
          <a:bodyPr lIns="50800" tIns="50800" rIns="50800" bIns="50800" anchor="ctr"/>
          <a:lstStyle/>
          <a:p>
            <a:pPr>
              <a:defRPr sz="3200"/>
            </a:pPr>
          </a:p>
        </p:txBody>
      </p:sp>
      <p:sp>
        <p:nvSpPr>
          <p:cNvPr id="293" name="Shape 293"/>
          <p:cNvSpPr/>
          <p:nvPr/>
        </p:nvSpPr>
        <p:spPr>
          <a:xfrm>
            <a:off x="693126" y="13056973"/>
            <a:ext cx="12241939" cy="499528"/>
          </a:xfrm>
          <a:prstGeom prst="rect">
            <a:avLst/>
          </a:prstGeom>
          <a:ln w="12700">
            <a:miter lim="400000"/>
          </a:ln>
          <a:extLst>
            <a:ext uri="{C572A759-6A51-4108-AA02-DFA0A04FC94B}">
              <ma14:wrappingTextBoxFlag xmlns:ma14="http://schemas.microsoft.com/office/mac/drawingml/2011/main" val="1"/>
            </a:ext>
          </a:extLst>
        </p:spPr>
        <p:txBody>
          <a:bodyPr lIns="76200" tIns="76200" rIns="76200" bIns="76200">
            <a:spAutoFit/>
          </a:bodyPr>
          <a:lstStyle>
            <a:lvl1pPr algn="l" defTabSz="457200">
              <a:tabLst>
                <a:tab pos="533400" algn="l"/>
                <a:tab pos="1066800" algn="l"/>
                <a:tab pos="1600200" algn="l"/>
                <a:tab pos="2133600" algn="l"/>
                <a:tab pos="2667000" algn="l"/>
                <a:tab pos="3200400" algn="l"/>
                <a:tab pos="3733800" algn="l"/>
                <a:tab pos="4267200" algn="l"/>
                <a:tab pos="4800600" algn="l"/>
                <a:tab pos="5334000" algn="l"/>
                <a:tab pos="5867400" algn="l"/>
                <a:tab pos="6400800" algn="l"/>
              </a:tabLst>
              <a:defRPr b="1" sz="2300">
                <a:latin typeface="Helvetica Neue"/>
                <a:ea typeface="Helvetica Neue"/>
                <a:cs typeface="Helvetica Neue"/>
                <a:sym typeface="Helvetica Neue"/>
              </a:defRPr>
            </a:lvl1pPr>
          </a:lstStyle>
          <a:p>
            <a:pPr>
              <a:defRPr b="0"/>
            </a:pPr>
            <a:r>
              <a:rPr b="1"/>
              <a:t>Microservices in the Wild</a:t>
            </a:r>
          </a:p>
        </p:txBody>
      </p:sp>
      <p:pic>
        <p:nvPicPr>
          <p:cNvPr id="294" name="300dpi-BBC.png"/>
          <p:cNvPicPr>
            <a:picLocks noChangeAspect="1"/>
          </p:cNvPicPr>
          <p:nvPr/>
        </p:nvPicPr>
        <p:blipFill>
          <a:blip r:embed="rId3">
            <a:extLst/>
          </a:blip>
          <a:stretch>
            <a:fillRect/>
          </a:stretch>
        </p:blipFill>
        <p:spPr>
          <a:xfrm>
            <a:off x="22243454" y="13156756"/>
            <a:ext cx="1221019" cy="348567"/>
          </a:xfrm>
          <a:prstGeom prst="rect">
            <a:avLst/>
          </a:prstGeom>
          <a:ln w="12700">
            <a:miter lim="400000"/>
          </a:ln>
        </p:spPr>
      </p:pic>
      <p:pic>
        <p:nvPicPr>
          <p:cNvPr id="295" name="pasted-image.png"/>
          <p:cNvPicPr>
            <a:picLocks noChangeAspect="1"/>
          </p:cNvPicPr>
          <p:nvPr/>
        </p:nvPicPr>
        <p:blipFill>
          <a:blip r:embed="rId4">
            <a:extLst/>
          </a:blip>
          <a:stretch>
            <a:fillRect/>
          </a:stretch>
        </p:blipFill>
        <p:spPr>
          <a:xfrm>
            <a:off x="13734774" y="6322805"/>
            <a:ext cx="3430343" cy="5717239"/>
          </a:xfrm>
          <a:prstGeom prst="rect">
            <a:avLst/>
          </a:prstGeom>
          <a:ln w="12700">
            <a:miter lim="400000"/>
          </a:ln>
        </p:spPr>
      </p:pic>
      <p:pic>
        <p:nvPicPr>
          <p:cNvPr id="296" name="Primary_Morph_Colour.png"/>
          <p:cNvPicPr>
            <a:picLocks noChangeAspect="1"/>
          </p:cNvPicPr>
          <p:nvPr/>
        </p:nvPicPr>
        <p:blipFill>
          <a:blip r:embed="rId5">
            <a:extLst/>
          </a:blip>
          <a:stretch>
            <a:fillRect/>
          </a:stretch>
        </p:blipFill>
        <p:spPr>
          <a:xfrm>
            <a:off x="17689290" y="599712"/>
            <a:ext cx="5944187" cy="6542041"/>
          </a:xfrm>
          <a:prstGeom prst="rect">
            <a:avLst/>
          </a:prstGeom>
          <a:ln w="12700">
            <a:miter lim="400000"/>
          </a:ln>
        </p:spPr>
      </p:pic>
    </p:spTree>
  </p:cSld>
  <p:clrMapOvr>
    <a:masterClrMapping/>
  </p:clrMapOvr>
  <p:transition xmlns:p14="http://schemas.microsoft.com/office/powerpoint/2010/main" spd="fast" advClick="1" p14:dur="500"/>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9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95" grpId="1"/>
    </p:bldLst>
  </p:timing>
</p:sld>
</file>

<file path=ppt/slides/slide2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00" name="Shape 300"/>
          <p:cNvSpPr/>
          <p:nvPr/>
        </p:nvSpPr>
        <p:spPr>
          <a:xfrm>
            <a:off x="520700" y="12979400"/>
            <a:ext cx="23317200" cy="0"/>
          </a:xfrm>
          <a:prstGeom prst="line">
            <a:avLst/>
          </a:prstGeom>
          <a:ln w="25400">
            <a:solidFill>
              <a:srgbClr val="000000"/>
            </a:solidFill>
            <a:miter lim="400000"/>
          </a:ln>
        </p:spPr>
        <p:txBody>
          <a:bodyPr lIns="50800" tIns="50800" rIns="50800" bIns="50800" anchor="ctr"/>
          <a:lstStyle/>
          <a:p>
            <a:pPr>
              <a:defRPr sz="3200"/>
            </a:pPr>
          </a:p>
        </p:txBody>
      </p:sp>
      <p:sp>
        <p:nvSpPr>
          <p:cNvPr id="301" name="Shape 301"/>
          <p:cNvSpPr/>
          <p:nvPr/>
        </p:nvSpPr>
        <p:spPr>
          <a:xfrm>
            <a:off x="693126" y="13056973"/>
            <a:ext cx="12253944" cy="499528"/>
          </a:xfrm>
          <a:prstGeom prst="rect">
            <a:avLst/>
          </a:prstGeom>
          <a:ln w="12700">
            <a:miter lim="400000"/>
          </a:ln>
          <a:extLst>
            <a:ext uri="{C572A759-6A51-4108-AA02-DFA0A04FC94B}">
              <ma14:wrappingTextBoxFlag xmlns:ma14="http://schemas.microsoft.com/office/mac/drawingml/2011/main" val="1"/>
            </a:ext>
          </a:extLst>
        </p:spPr>
        <p:txBody>
          <a:bodyPr lIns="76200" tIns="76200" rIns="76200" bIns="76200">
            <a:spAutoFit/>
          </a:bodyPr>
          <a:lstStyle>
            <a:lvl1pPr algn="l" defTabSz="457200">
              <a:tabLst>
                <a:tab pos="533400" algn="l"/>
                <a:tab pos="1066800" algn="l"/>
                <a:tab pos="1600200" algn="l"/>
                <a:tab pos="2133600" algn="l"/>
                <a:tab pos="2667000" algn="l"/>
                <a:tab pos="3200400" algn="l"/>
                <a:tab pos="3733800" algn="l"/>
                <a:tab pos="4267200" algn="l"/>
                <a:tab pos="4800600" algn="l"/>
                <a:tab pos="5334000" algn="l"/>
                <a:tab pos="5867400" algn="l"/>
                <a:tab pos="6400800" algn="l"/>
              </a:tabLst>
              <a:defRPr b="1" sz="2300">
                <a:latin typeface="Helvetica Neue"/>
                <a:ea typeface="Helvetica Neue"/>
                <a:cs typeface="Helvetica Neue"/>
                <a:sym typeface="Helvetica Neue"/>
              </a:defRPr>
            </a:lvl1pPr>
          </a:lstStyle>
          <a:p>
            <a:pPr>
              <a:defRPr b="0"/>
            </a:pPr>
            <a:r>
              <a:rPr b="1"/>
              <a:t>Microservices in the Wild</a:t>
            </a:r>
          </a:p>
        </p:txBody>
      </p:sp>
      <p:pic>
        <p:nvPicPr>
          <p:cNvPr id="302" name="300dpi-BBC.png"/>
          <p:cNvPicPr>
            <a:picLocks noChangeAspect="1"/>
          </p:cNvPicPr>
          <p:nvPr/>
        </p:nvPicPr>
        <p:blipFill>
          <a:blip r:embed="rId3">
            <a:extLst/>
          </a:blip>
          <a:stretch>
            <a:fillRect/>
          </a:stretch>
        </p:blipFill>
        <p:spPr>
          <a:xfrm>
            <a:off x="22243454" y="13156756"/>
            <a:ext cx="1221019" cy="348567"/>
          </a:xfrm>
          <a:prstGeom prst="rect">
            <a:avLst/>
          </a:prstGeom>
          <a:ln w="12700">
            <a:miter lim="400000"/>
          </a:ln>
        </p:spPr>
      </p:pic>
      <p:pic>
        <p:nvPicPr>
          <p:cNvPr id="303" name="pasted-image.pdf"/>
          <p:cNvPicPr>
            <a:picLocks noChangeAspect="1"/>
          </p:cNvPicPr>
          <p:nvPr/>
        </p:nvPicPr>
        <p:blipFill>
          <a:blip r:embed="rId4">
            <a:extLst/>
          </a:blip>
          <a:stretch>
            <a:fillRect/>
          </a:stretch>
        </p:blipFill>
        <p:spPr>
          <a:xfrm>
            <a:off x="1524000" y="381000"/>
            <a:ext cx="20828000" cy="11243838"/>
          </a:xfrm>
          <a:prstGeom prst="rect">
            <a:avLst/>
          </a:prstGeom>
          <a:ln w="12700">
            <a:miter lim="400000"/>
          </a:ln>
        </p:spPr>
      </p:pic>
    </p:spTree>
  </p:cSld>
  <p:clrMapOvr>
    <a:masterClrMapping/>
  </p:clrMapOvr>
  <p:transition xmlns:p14="http://schemas.microsoft.com/office/powerpoint/2010/main" spd="fast" advClick="1" p14:dur="750"/>
</p:sld>
</file>

<file path=ppt/slides/slide2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07" name="Shape 307"/>
          <p:cNvSpPr/>
          <p:nvPr/>
        </p:nvSpPr>
        <p:spPr>
          <a:xfrm>
            <a:off x="520700" y="12979400"/>
            <a:ext cx="23317200" cy="0"/>
          </a:xfrm>
          <a:prstGeom prst="line">
            <a:avLst/>
          </a:prstGeom>
          <a:ln w="25400">
            <a:solidFill>
              <a:srgbClr val="000000"/>
            </a:solidFill>
            <a:miter lim="400000"/>
          </a:ln>
        </p:spPr>
        <p:txBody>
          <a:bodyPr lIns="50800" tIns="50800" rIns="50800" bIns="50800" anchor="ctr"/>
          <a:lstStyle/>
          <a:p>
            <a:pPr>
              <a:defRPr sz="3200"/>
            </a:pPr>
          </a:p>
        </p:txBody>
      </p:sp>
      <p:sp>
        <p:nvSpPr>
          <p:cNvPr id="308" name="Shape 308"/>
          <p:cNvSpPr/>
          <p:nvPr/>
        </p:nvSpPr>
        <p:spPr>
          <a:xfrm>
            <a:off x="693126" y="13056973"/>
            <a:ext cx="12253944" cy="499528"/>
          </a:xfrm>
          <a:prstGeom prst="rect">
            <a:avLst/>
          </a:prstGeom>
          <a:ln w="12700">
            <a:miter lim="400000"/>
          </a:ln>
          <a:extLst>
            <a:ext uri="{C572A759-6A51-4108-AA02-DFA0A04FC94B}">
              <ma14:wrappingTextBoxFlag xmlns:ma14="http://schemas.microsoft.com/office/mac/drawingml/2011/main" val="1"/>
            </a:ext>
          </a:extLst>
        </p:spPr>
        <p:txBody>
          <a:bodyPr lIns="76200" tIns="76200" rIns="76200" bIns="76200">
            <a:spAutoFit/>
          </a:bodyPr>
          <a:lstStyle>
            <a:lvl1pPr algn="l" defTabSz="457200">
              <a:tabLst>
                <a:tab pos="533400" algn="l"/>
                <a:tab pos="1066800" algn="l"/>
                <a:tab pos="1600200" algn="l"/>
                <a:tab pos="2133600" algn="l"/>
                <a:tab pos="2667000" algn="l"/>
                <a:tab pos="3200400" algn="l"/>
                <a:tab pos="3733800" algn="l"/>
                <a:tab pos="4267200" algn="l"/>
                <a:tab pos="4800600" algn="l"/>
                <a:tab pos="5334000" algn="l"/>
                <a:tab pos="5867400" algn="l"/>
                <a:tab pos="6400800" algn="l"/>
              </a:tabLst>
              <a:defRPr b="1" sz="2300">
                <a:latin typeface="Helvetica Neue"/>
                <a:ea typeface="Helvetica Neue"/>
                <a:cs typeface="Helvetica Neue"/>
                <a:sym typeface="Helvetica Neue"/>
              </a:defRPr>
            </a:lvl1pPr>
          </a:lstStyle>
          <a:p>
            <a:pPr>
              <a:defRPr b="0"/>
            </a:pPr>
            <a:r>
              <a:rPr b="1"/>
              <a:t>Microservices in the Wild</a:t>
            </a:r>
          </a:p>
        </p:txBody>
      </p:sp>
      <p:pic>
        <p:nvPicPr>
          <p:cNvPr id="309" name="300dpi-BBC.png"/>
          <p:cNvPicPr>
            <a:picLocks noChangeAspect="1"/>
          </p:cNvPicPr>
          <p:nvPr/>
        </p:nvPicPr>
        <p:blipFill>
          <a:blip r:embed="rId3">
            <a:extLst/>
          </a:blip>
          <a:stretch>
            <a:fillRect/>
          </a:stretch>
        </p:blipFill>
        <p:spPr>
          <a:xfrm>
            <a:off x="22243454" y="13156756"/>
            <a:ext cx="1221019" cy="348567"/>
          </a:xfrm>
          <a:prstGeom prst="rect">
            <a:avLst/>
          </a:prstGeom>
          <a:ln w="12700">
            <a:miter lim="400000"/>
          </a:ln>
        </p:spPr>
      </p:pic>
      <p:pic>
        <p:nvPicPr>
          <p:cNvPr id="310" name="pasted-image.pdf"/>
          <p:cNvPicPr>
            <a:picLocks noChangeAspect="1"/>
          </p:cNvPicPr>
          <p:nvPr/>
        </p:nvPicPr>
        <p:blipFill>
          <a:blip r:embed="rId4">
            <a:extLst/>
          </a:blip>
          <a:stretch>
            <a:fillRect/>
          </a:stretch>
        </p:blipFill>
        <p:spPr>
          <a:xfrm>
            <a:off x="1524000" y="381000"/>
            <a:ext cx="20828000" cy="11243838"/>
          </a:xfrm>
          <a:prstGeom prst="rect">
            <a:avLst/>
          </a:prstGeom>
          <a:ln w="12700">
            <a:miter lim="400000"/>
          </a:ln>
        </p:spPr>
      </p:pic>
    </p:spTree>
  </p:cSld>
  <p:clrMapOvr>
    <a:masterClrMapping/>
  </p:clrMapOvr>
  <p:transition xmlns:p14="http://schemas.microsoft.com/office/powerpoint/2010/main" spd="fast" advClick="1" p14:dur="500"/>
</p:sld>
</file>

<file path=ppt/slides/slide2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14" name="Shape 314"/>
          <p:cNvSpPr/>
          <p:nvPr/>
        </p:nvSpPr>
        <p:spPr>
          <a:xfrm>
            <a:off x="520700" y="12979400"/>
            <a:ext cx="23317200" cy="0"/>
          </a:xfrm>
          <a:prstGeom prst="line">
            <a:avLst/>
          </a:prstGeom>
          <a:ln w="25400">
            <a:solidFill>
              <a:srgbClr val="000000"/>
            </a:solidFill>
            <a:miter lim="400000"/>
          </a:ln>
        </p:spPr>
        <p:txBody>
          <a:bodyPr lIns="50800" tIns="50800" rIns="50800" bIns="50800" anchor="ctr"/>
          <a:lstStyle/>
          <a:p>
            <a:pPr>
              <a:defRPr sz="3200"/>
            </a:pPr>
          </a:p>
        </p:txBody>
      </p:sp>
      <p:sp>
        <p:nvSpPr>
          <p:cNvPr id="315" name="Shape 315"/>
          <p:cNvSpPr/>
          <p:nvPr/>
        </p:nvSpPr>
        <p:spPr>
          <a:xfrm>
            <a:off x="693126" y="13056973"/>
            <a:ext cx="12253944" cy="499528"/>
          </a:xfrm>
          <a:prstGeom prst="rect">
            <a:avLst/>
          </a:prstGeom>
          <a:ln w="12700">
            <a:miter lim="400000"/>
          </a:ln>
          <a:extLst>
            <a:ext uri="{C572A759-6A51-4108-AA02-DFA0A04FC94B}">
              <ma14:wrappingTextBoxFlag xmlns:ma14="http://schemas.microsoft.com/office/mac/drawingml/2011/main" val="1"/>
            </a:ext>
          </a:extLst>
        </p:spPr>
        <p:txBody>
          <a:bodyPr lIns="76200" tIns="76200" rIns="76200" bIns="76200">
            <a:spAutoFit/>
          </a:bodyPr>
          <a:lstStyle>
            <a:lvl1pPr algn="l" defTabSz="457200">
              <a:tabLst>
                <a:tab pos="533400" algn="l"/>
                <a:tab pos="1066800" algn="l"/>
                <a:tab pos="1600200" algn="l"/>
                <a:tab pos="2133600" algn="l"/>
                <a:tab pos="2667000" algn="l"/>
                <a:tab pos="3200400" algn="l"/>
                <a:tab pos="3733800" algn="l"/>
                <a:tab pos="4267200" algn="l"/>
                <a:tab pos="4800600" algn="l"/>
                <a:tab pos="5334000" algn="l"/>
                <a:tab pos="5867400" algn="l"/>
                <a:tab pos="6400800" algn="l"/>
              </a:tabLst>
              <a:defRPr b="1" sz="2300">
                <a:latin typeface="Helvetica Neue"/>
                <a:ea typeface="Helvetica Neue"/>
                <a:cs typeface="Helvetica Neue"/>
                <a:sym typeface="Helvetica Neue"/>
              </a:defRPr>
            </a:lvl1pPr>
          </a:lstStyle>
          <a:p>
            <a:pPr>
              <a:defRPr b="0"/>
            </a:pPr>
            <a:r>
              <a:rPr b="1"/>
              <a:t>Microservices in the Wild</a:t>
            </a:r>
          </a:p>
        </p:txBody>
      </p:sp>
      <p:pic>
        <p:nvPicPr>
          <p:cNvPr id="316" name="300dpi-BBC.png"/>
          <p:cNvPicPr>
            <a:picLocks noChangeAspect="1"/>
          </p:cNvPicPr>
          <p:nvPr/>
        </p:nvPicPr>
        <p:blipFill>
          <a:blip r:embed="rId3">
            <a:extLst/>
          </a:blip>
          <a:stretch>
            <a:fillRect/>
          </a:stretch>
        </p:blipFill>
        <p:spPr>
          <a:xfrm>
            <a:off x="22243454" y="13156756"/>
            <a:ext cx="1221019" cy="348567"/>
          </a:xfrm>
          <a:prstGeom prst="rect">
            <a:avLst/>
          </a:prstGeom>
          <a:ln w="12700">
            <a:miter lim="400000"/>
          </a:ln>
        </p:spPr>
      </p:pic>
      <p:pic>
        <p:nvPicPr>
          <p:cNvPr id="317" name="pasted-image.pdf"/>
          <p:cNvPicPr>
            <a:picLocks noChangeAspect="1"/>
          </p:cNvPicPr>
          <p:nvPr/>
        </p:nvPicPr>
        <p:blipFill>
          <a:blip r:embed="rId4">
            <a:extLst/>
          </a:blip>
          <a:stretch>
            <a:fillRect/>
          </a:stretch>
        </p:blipFill>
        <p:spPr>
          <a:xfrm>
            <a:off x="1524000" y="381000"/>
            <a:ext cx="20828000" cy="11243838"/>
          </a:xfrm>
          <a:prstGeom prst="rect">
            <a:avLst/>
          </a:prstGeom>
          <a:ln w="12700">
            <a:miter lim="400000"/>
          </a:ln>
        </p:spPr>
      </p:pic>
    </p:spTree>
  </p:cSld>
  <p:clrMapOvr>
    <a:masterClrMapping/>
  </p:clrMapOvr>
  <p:transition xmlns:p14="http://schemas.microsoft.com/office/powerpoint/2010/main" spd="fast" advClick="1" p14:dur="500"/>
</p:sld>
</file>

<file path=ppt/slides/slide2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21" name="Shape 321"/>
          <p:cNvSpPr/>
          <p:nvPr/>
        </p:nvSpPr>
        <p:spPr>
          <a:xfrm>
            <a:off x="520700" y="12979400"/>
            <a:ext cx="23317200" cy="0"/>
          </a:xfrm>
          <a:prstGeom prst="line">
            <a:avLst/>
          </a:prstGeom>
          <a:ln w="25400">
            <a:solidFill>
              <a:srgbClr val="000000"/>
            </a:solidFill>
            <a:miter lim="400000"/>
          </a:ln>
        </p:spPr>
        <p:txBody>
          <a:bodyPr lIns="50800" tIns="50800" rIns="50800" bIns="50800" anchor="ctr"/>
          <a:lstStyle/>
          <a:p>
            <a:pPr>
              <a:defRPr sz="3200"/>
            </a:pPr>
          </a:p>
        </p:txBody>
      </p:sp>
      <p:sp>
        <p:nvSpPr>
          <p:cNvPr id="322" name="Shape 322"/>
          <p:cNvSpPr/>
          <p:nvPr/>
        </p:nvSpPr>
        <p:spPr>
          <a:xfrm>
            <a:off x="693126" y="13056973"/>
            <a:ext cx="12253944" cy="499528"/>
          </a:xfrm>
          <a:prstGeom prst="rect">
            <a:avLst/>
          </a:prstGeom>
          <a:ln w="12700">
            <a:miter lim="400000"/>
          </a:ln>
          <a:extLst>
            <a:ext uri="{C572A759-6A51-4108-AA02-DFA0A04FC94B}">
              <ma14:wrappingTextBoxFlag xmlns:ma14="http://schemas.microsoft.com/office/mac/drawingml/2011/main" val="1"/>
            </a:ext>
          </a:extLst>
        </p:spPr>
        <p:txBody>
          <a:bodyPr lIns="76200" tIns="76200" rIns="76200" bIns="76200">
            <a:spAutoFit/>
          </a:bodyPr>
          <a:lstStyle>
            <a:lvl1pPr algn="l" defTabSz="457200">
              <a:tabLst>
                <a:tab pos="533400" algn="l"/>
                <a:tab pos="1066800" algn="l"/>
                <a:tab pos="1600200" algn="l"/>
                <a:tab pos="2133600" algn="l"/>
                <a:tab pos="2667000" algn="l"/>
                <a:tab pos="3200400" algn="l"/>
                <a:tab pos="3733800" algn="l"/>
                <a:tab pos="4267200" algn="l"/>
                <a:tab pos="4800600" algn="l"/>
                <a:tab pos="5334000" algn="l"/>
                <a:tab pos="5867400" algn="l"/>
                <a:tab pos="6400800" algn="l"/>
              </a:tabLst>
              <a:defRPr b="1" sz="2300">
                <a:latin typeface="Helvetica Neue"/>
                <a:ea typeface="Helvetica Neue"/>
                <a:cs typeface="Helvetica Neue"/>
                <a:sym typeface="Helvetica Neue"/>
              </a:defRPr>
            </a:lvl1pPr>
          </a:lstStyle>
          <a:p>
            <a:pPr>
              <a:defRPr b="0"/>
            </a:pPr>
            <a:r>
              <a:rPr b="1"/>
              <a:t>Microservices in the Wild</a:t>
            </a:r>
          </a:p>
        </p:txBody>
      </p:sp>
      <p:pic>
        <p:nvPicPr>
          <p:cNvPr id="323" name="300dpi-BBC.png"/>
          <p:cNvPicPr>
            <a:picLocks noChangeAspect="1"/>
          </p:cNvPicPr>
          <p:nvPr/>
        </p:nvPicPr>
        <p:blipFill>
          <a:blip r:embed="rId3">
            <a:extLst/>
          </a:blip>
          <a:stretch>
            <a:fillRect/>
          </a:stretch>
        </p:blipFill>
        <p:spPr>
          <a:xfrm>
            <a:off x="22243454" y="13156756"/>
            <a:ext cx="1221019" cy="348567"/>
          </a:xfrm>
          <a:prstGeom prst="rect">
            <a:avLst/>
          </a:prstGeom>
          <a:ln w="12700">
            <a:miter lim="400000"/>
          </a:ln>
        </p:spPr>
      </p:pic>
      <p:pic>
        <p:nvPicPr>
          <p:cNvPr id="324" name="pasted-image.pdf"/>
          <p:cNvPicPr>
            <a:picLocks noChangeAspect="1"/>
          </p:cNvPicPr>
          <p:nvPr/>
        </p:nvPicPr>
        <p:blipFill>
          <a:blip r:embed="rId4">
            <a:extLst/>
          </a:blip>
          <a:stretch>
            <a:fillRect/>
          </a:stretch>
        </p:blipFill>
        <p:spPr>
          <a:xfrm>
            <a:off x="1524000" y="381000"/>
            <a:ext cx="20828000" cy="11243838"/>
          </a:xfrm>
          <a:prstGeom prst="rect">
            <a:avLst/>
          </a:prstGeom>
          <a:ln w="12700">
            <a:miter lim="400000"/>
          </a:ln>
        </p:spPr>
      </p:pic>
    </p:spTree>
  </p:cSld>
  <p:clrMapOvr>
    <a:masterClrMapping/>
  </p:clrMapOvr>
  <p:transition xmlns:p14="http://schemas.microsoft.com/office/powerpoint/2010/main" spd="fast" advClick="1" p14:dur="500"/>
</p:sld>
</file>

<file path=ppt/slides/slide2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28" name="Shape 328"/>
          <p:cNvSpPr/>
          <p:nvPr/>
        </p:nvSpPr>
        <p:spPr>
          <a:xfrm>
            <a:off x="520700" y="12979400"/>
            <a:ext cx="23317200" cy="0"/>
          </a:xfrm>
          <a:prstGeom prst="line">
            <a:avLst/>
          </a:prstGeom>
          <a:ln w="25400">
            <a:solidFill>
              <a:srgbClr val="000000"/>
            </a:solidFill>
            <a:miter lim="400000"/>
          </a:ln>
        </p:spPr>
        <p:txBody>
          <a:bodyPr lIns="50800" tIns="50800" rIns="50800" bIns="50800" anchor="ctr"/>
          <a:lstStyle/>
          <a:p>
            <a:pPr>
              <a:defRPr sz="3200"/>
            </a:pPr>
          </a:p>
        </p:txBody>
      </p:sp>
      <p:sp>
        <p:nvSpPr>
          <p:cNvPr id="329" name="Shape 329"/>
          <p:cNvSpPr/>
          <p:nvPr/>
        </p:nvSpPr>
        <p:spPr>
          <a:xfrm>
            <a:off x="693126" y="13056973"/>
            <a:ext cx="12253944" cy="499528"/>
          </a:xfrm>
          <a:prstGeom prst="rect">
            <a:avLst/>
          </a:prstGeom>
          <a:ln w="12700">
            <a:miter lim="400000"/>
          </a:ln>
          <a:extLst>
            <a:ext uri="{C572A759-6A51-4108-AA02-DFA0A04FC94B}">
              <ma14:wrappingTextBoxFlag xmlns:ma14="http://schemas.microsoft.com/office/mac/drawingml/2011/main" val="1"/>
            </a:ext>
          </a:extLst>
        </p:spPr>
        <p:txBody>
          <a:bodyPr lIns="76200" tIns="76200" rIns="76200" bIns="76200">
            <a:spAutoFit/>
          </a:bodyPr>
          <a:lstStyle>
            <a:lvl1pPr algn="l" defTabSz="457200">
              <a:tabLst>
                <a:tab pos="533400" algn="l"/>
                <a:tab pos="1066800" algn="l"/>
                <a:tab pos="1600200" algn="l"/>
                <a:tab pos="2133600" algn="l"/>
                <a:tab pos="2667000" algn="l"/>
                <a:tab pos="3200400" algn="l"/>
                <a:tab pos="3733800" algn="l"/>
                <a:tab pos="4267200" algn="l"/>
                <a:tab pos="4800600" algn="l"/>
                <a:tab pos="5334000" algn="l"/>
                <a:tab pos="5867400" algn="l"/>
                <a:tab pos="6400800" algn="l"/>
              </a:tabLst>
              <a:defRPr b="1" sz="2300">
                <a:latin typeface="Helvetica Neue"/>
                <a:ea typeface="Helvetica Neue"/>
                <a:cs typeface="Helvetica Neue"/>
                <a:sym typeface="Helvetica Neue"/>
              </a:defRPr>
            </a:lvl1pPr>
          </a:lstStyle>
          <a:p>
            <a:pPr>
              <a:defRPr b="0"/>
            </a:pPr>
            <a:r>
              <a:rPr b="1"/>
              <a:t>Microservices in the Wild</a:t>
            </a:r>
          </a:p>
        </p:txBody>
      </p:sp>
      <p:pic>
        <p:nvPicPr>
          <p:cNvPr id="330" name="300dpi-BBC.png"/>
          <p:cNvPicPr>
            <a:picLocks noChangeAspect="1"/>
          </p:cNvPicPr>
          <p:nvPr/>
        </p:nvPicPr>
        <p:blipFill>
          <a:blip r:embed="rId3">
            <a:extLst/>
          </a:blip>
          <a:stretch>
            <a:fillRect/>
          </a:stretch>
        </p:blipFill>
        <p:spPr>
          <a:xfrm>
            <a:off x="22243454" y="13156756"/>
            <a:ext cx="1221019" cy="348567"/>
          </a:xfrm>
          <a:prstGeom prst="rect">
            <a:avLst/>
          </a:prstGeom>
          <a:ln w="12700">
            <a:miter lim="400000"/>
          </a:ln>
        </p:spPr>
      </p:pic>
      <p:sp>
        <p:nvSpPr>
          <p:cNvPr id="331" name="Shape 331"/>
          <p:cNvSpPr/>
          <p:nvPr/>
        </p:nvSpPr>
        <p:spPr>
          <a:xfrm>
            <a:off x="13062914" y="948441"/>
            <a:ext cx="18500817" cy="1592762"/>
          </a:xfrm>
          <a:prstGeom prst="rect">
            <a:avLst/>
          </a:prstGeom>
          <a:ln w="12700">
            <a:miter lim="400000"/>
          </a:ln>
          <a:extLst>
            <a:ext uri="{C572A759-6A51-4108-AA02-DFA0A04FC94B}">
              <ma14:wrappingTextBoxFlag xmlns:ma14="http://schemas.microsoft.com/office/mac/drawingml/2011/main" val="1"/>
            </a:ext>
          </a:extLst>
        </p:spPr>
        <p:txBody>
          <a:bodyPr lIns="76200" tIns="76200" rIns="76200" bIns="76200"/>
          <a:lstStyle>
            <a:lvl1pPr algn="l" defTabSz="819150">
              <a:lnSpc>
                <a:spcPct val="80000"/>
              </a:lnSpc>
              <a:defRPr b="1" sz="9800">
                <a:solidFill>
                  <a:srgbClr val="282828"/>
                </a:solidFill>
                <a:latin typeface="Helvetica Neue"/>
                <a:ea typeface="Helvetica Neue"/>
                <a:cs typeface="Helvetica Neue"/>
                <a:sym typeface="Helvetica Neue"/>
              </a:defRPr>
            </a:lvl1pPr>
          </a:lstStyle>
          <a:p>
            <a:pPr/>
            <a:r>
              <a:t>Bitesize website</a:t>
            </a:r>
          </a:p>
        </p:txBody>
      </p:sp>
      <p:pic>
        <p:nvPicPr>
          <p:cNvPr id="332" name="pasted-image.pdf"/>
          <p:cNvPicPr>
            <a:picLocks noChangeAspect="1"/>
          </p:cNvPicPr>
          <p:nvPr/>
        </p:nvPicPr>
        <p:blipFill>
          <a:blip r:embed="rId4">
            <a:extLst/>
          </a:blip>
          <a:stretch>
            <a:fillRect/>
          </a:stretch>
        </p:blipFill>
        <p:spPr>
          <a:xfrm>
            <a:off x="1841500" y="254000"/>
            <a:ext cx="10515600" cy="11439725"/>
          </a:xfrm>
          <a:prstGeom prst="rect">
            <a:avLst/>
          </a:prstGeom>
          <a:ln w="12700">
            <a:miter lim="400000"/>
          </a:ln>
        </p:spPr>
      </p:pic>
    </p:spTree>
  </p:cSld>
  <p:clrMapOvr>
    <a:masterClrMapping/>
  </p:clrMapOvr>
  <p:transition xmlns:p14="http://schemas.microsoft.com/office/powerpoint/2010/main" spd="fast" advClick="1" p14:dur="500"/>
</p:sld>
</file>

<file path=ppt/slides/slide2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36" name="Shape 336"/>
          <p:cNvSpPr/>
          <p:nvPr/>
        </p:nvSpPr>
        <p:spPr>
          <a:xfrm>
            <a:off x="520700" y="12979400"/>
            <a:ext cx="23317200" cy="0"/>
          </a:xfrm>
          <a:prstGeom prst="line">
            <a:avLst/>
          </a:prstGeom>
          <a:ln w="25400">
            <a:solidFill>
              <a:srgbClr val="000000"/>
            </a:solidFill>
            <a:miter lim="400000"/>
          </a:ln>
        </p:spPr>
        <p:txBody>
          <a:bodyPr lIns="50800" tIns="50800" rIns="50800" bIns="50800" anchor="ctr"/>
          <a:lstStyle/>
          <a:p>
            <a:pPr>
              <a:defRPr sz="3200"/>
            </a:pPr>
          </a:p>
        </p:txBody>
      </p:sp>
      <p:sp>
        <p:nvSpPr>
          <p:cNvPr id="337" name="Shape 337"/>
          <p:cNvSpPr/>
          <p:nvPr/>
        </p:nvSpPr>
        <p:spPr>
          <a:xfrm>
            <a:off x="693126" y="13056973"/>
            <a:ext cx="12253944" cy="499528"/>
          </a:xfrm>
          <a:prstGeom prst="rect">
            <a:avLst/>
          </a:prstGeom>
          <a:ln w="12700">
            <a:miter lim="400000"/>
          </a:ln>
          <a:extLst>
            <a:ext uri="{C572A759-6A51-4108-AA02-DFA0A04FC94B}">
              <ma14:wrappingTextBoxFlag xmlns:ma14="http://schemas.microsoft.com/office/mac/drawingml/2011/main" val="1"/>
            </a:ext>
          </a:extLst>
        </p:spPr>
        <p:txBody>
          <a:bodyPr lIns="76200" tIns="76200" rIns="76200" bIns="76200">
            <a:spAutoFit/>
          </a:bodyPr>
          <a:lstStyle>
            <a:lvl1pPr algn="l" defTabSz="457200">
              <a:tabLst>
                <a:tab pos="533400" algn="l"/>
                <a:tab pos="1066800" algn="l"/>
                <a:tab pos="1600200" algn="l"/>
                <a:tab pos="2133600" algn="l"/>
                <a:tab pos="2667000" algn="l"/>
                <a:tab pos="3200400" algn="l"/>
                <a:tab pos="3733800" algn="l"/>
                <a:tab pos="4267200" algn="l"/>
                <a:tab pos="4800600" algn="l"/>
                <a:tab pos="5334000" algn="l"/>
                <a:tab pos="5867400" algn="l"/>
                <a:tab pos="6400800" algn="l"/>
              </a:tabLst>
              <a:defRPr b="1" sz="2300">
                <a:latin typeface="Helvetica Neue"/>
                <a:ea typeface="Helvetica Neue"/>
                <a:cs typeface="Helvetica Neue"/>
                <a:sym typeface="Helvetica Neue"/>
              </a:defRPr>
            </a:lvl1pPr>
          </a:lstStyle>
          <a:p>
            <a:pPr>
              <a:defRPr b="0"/>
            </a:pPr>
            <a:r>
              <a:rPr b="1"/>
              <a:t>Microservices in the Wild</a:t>
            </a:r>
          </a:p>
        </p:txBody>
      </p:sp>
      <p:pic>
        <p:nvPicPr>
          <p:cNvPr id="338" name="300dpi-BBC.png"/>
          <p:cNvPicPr>
            <a:picLocks noChangeAspect="1"/>
          </p:cNvPicPr>
          <p:nvPr/>
        </p:nvPicPr>
        <p:blipFill>
          <a:blip r:embed="rId3">
            <a:extLst/>
          </a:blip>
          <a:stretch>
            <a:fillRect/>
          </a:stretch>
        </p:blipFill>
        <p:spPr>
          <a:xfrm>
            <a:off x="22243454" y="13156756"/>
            <a:ext cx="1221019" cy="348567"/>
          </a:xfrm>
          <a:prstGeom prst="rect">
            <a:avLst/>
          </a:prstGeom>
          <a:ln w="12700">
            <a:miter lim="400000"/>
          </a:ln>
        </p:spPr>
      </p:pic>
      <p:sp>
        <p:nvSpPr>
          <p:cNvPr id="339" name="Shape 339"/>
          <p:cNvSpPr/>
          <p:nvPr/>
        </p:nvSpPr>
        <p:spPr>
          <a:xfrm>
            <a:off x="13062914" y="948441"/>
            <a:ext cx="18500817" cy="1592762"/>
          </a:xfrm>
          <a:prstGeom prst="rect">
            <a:avLst/>
          </a:prstGeom>
          <a:ln w="12700">
            <a:miter lim="400000"/>
          </a:ln>
          <a:extLst>
            <a:ext uri="{C572A759-6A51-4108-AA02-DFA0A04FC94B}">
              <ma14:wrappingTextBoxFlag xmlns:ma14="http://schemas.microsoft.com/office/mac/drawingml/2011/main" val="1"/>
            </a:ext>
          </a:extLst>
        </p:spPr>
        <p:txBody>
          <a:bodyPr lIns="76200" tIns="76200" rIns="76200" bIns="76200"/>
          <a:lstStyle>
            <a:lvl1pPr algn="l" defTabSz="819150">
              <a:lnSpc>
                <a:spcPct val="80000"/>
              </a:lnSpc>
              <a:defRPr b="1" sz="9800">
                <a:solidFill>
                  <a:srgbClr val="282828"/>
                </a:solidFill>
                <a:latin typeface="Helvetica Neue"/>
                <a:ea typeface="Helvetica Neue"/>
                <a:cs typeface="Helvetica Neue"/>
                <a:sym typeface="Helvetica Neue"/>
              </a:defRPr>
            </a:lvl1pPr>
          </a:lstStyle>
          <a:p>
            <a:pPr/>
            <a:r>
              <a:t>Bitesize website</a:t>
            </a:r>
          </a:p>
        </p:txBody>
      </p:sp>
      <p:pic>
        <p:nvPicPr>
          <p:cNvPr id="340" name="pasted-image.pdf"/>
          <p:cNvPicPr>
            <a:picLocks noChangeAspect="1"/>
          </p:cNvPicPr>
          <p:nvPr/>
        </p:nvPicPr>
        <p:blipFill>
          <a:blip r:embed="rId4">
            <a:extLst/>
          </a:blip>
          <a:stretch>
            <a:fillRect/>
          </a:stretch>
        </p:blipFill>
        <p:spPr>
          <a:xfrm>
            <a:off x="1866900" y="254000"/>
            <a:ext cx="20485100" cy="11350767"/>
          </a:xfrm>
          <a:prstGeom prst="rect">
            <a:avLst/>
          </a:prstGeom>
          <a:ln w="12700">
            <a:miter lim="400000"/>
          </a:ln>
        </p:spPr>
      </p:pic>
    </p:spTree>
  </p:cSld>
  <p:clrMapOvr>
    <a:masterClrMapping/>
  </p:clrMapOvr>
  <p:transition xmlns:p14="http://schemas.microsoft.com/office/powerpoint/2010/main" spd="fast" advClick="1" p14:dur="500"/>
</p:sld>
</file>

<file path=ppt/slides/slide2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44" name="Shape 344"/>
          <p:cNvSpPr/>
          <p:nvPr/>
        </p:nvSpPr>
        <p:spPr>
          <a:xfrm>
            <a:off x="520700" y="12979400"/>
            <a:ext cx="23317200" cy="0"/>
          </a:xfrm>
          <a:prstGeom prst="line">
            <a:avLst/>
          </a:prstGeom>
          <a:ln w="25400">
            <a:solidFill>
              <a:srgbClr val="000000"/>
            </a:solidFill>
            <a:miter lim="400000"/>
          </a:ln>
        </p:spPr>
        <p:txBody>
          <a:bodyPr lIns="50800" tIns="50800" rIns="50800" bIns="50800" anchor="ctr"/>
          <a:lstStyle/>
          <a:p>
            <a:pPr>
              <a:defRPr sz="3200"/>
            </a:pPr>
          </a:p>
        </p:txBody>
      </p:sp>
      <p:sp>
        <p:nvSpPr>
          <p:cNvPr id="345" name="Shape 345"/>
          <p:cNvSpPr/>
          <p:nvPr/>
        </p:nvSpPr>
        <p:spPr>
          <a:xfrm>
            <a:off x="693126" y="13056973"/>
            <a:ext cx="12253944" cy="499528"/>
          </a:xfrm>
          <a:prstGeom prst="rect">
            <a:avLst/>
          </a:prstGeom>
          <a:ln w="12700">
            <a:miter lim="400000"/>
          </a:ln>
          <a:extLst>
            <a:ext uri="{C572A759-6A51-4108-AA02-DFA0A04FC94B}">
              <ma14:wrappingTextBoxFlag xmlns:ma14="http://schemas.microsoft.com/office/mac/drawingml/2011/main" val="1"/>
            </a:ext>
          </a:extLst>
        </p:spPr>
        <p:txBody>
          <a:bodyPr lIns="76200" tIns="76200" rIns="76200" bIns="76200">
            <a:spAutoFit/>
          </a:bodyPr>
          <a:lstStyle>
            <a:lvl1pPr algn="l" defTabSz="457200">
              <a:tabLst>
                <a:tab pos="533400" algn="l"/>
                <a:tab pos="1066800" algn="l"/>
                <a:tab pos="1600200" algn="l"/>
                <a:tab pos="2133600" algn="l"/>
                <a:tab pos="2667000" algn="l"/>
                <a:tab pos="3200400" algn="l"/>
                <a:tab pos="3733800" algn="l"/>
                <a:tab pos="4267200" algn="l"/>
                <a:tab pos="4800600" algn="l"/>
                <a:tab pos="5334000" algn="l"/>
                <a:tab pos="5867400" algn="l"/>
                <a:tab pos="6400800" algn="l"/>
              </a:tabLst>
              <a:defRPr b="1" sz="2300">
                <a:latin typeface="Helvetica Neue"/>
                <a:ea typeface="Helvetica Neue"/>
                <a:cs typeface="Helvetica Neue"/>
                <a:sym typeface="Helvetica Neue"/>
              </a:defRPr>
            </a:lvl1pPr>
          </a:lstStyle>
          <a:p>
            <a:pPr>
              <a:defRPr b="0"/>
            </a:pPr>
            <a:r>
              <a:rPr b="1"/>
              <a:t>Microservices in the Wild</a:t>
            </a:r>
          </a:p>
        </p:txBody>
      </p:sp>
      <p:pic>
        <p:nvPicPr>
          <p:cNvPr id="346" name="300dpi-BBC.png"/>
          <p:cNvPicPr>
            <a:picLocks noChangeAspect="1"/>
          </p:cNvPicPr>
          <p:nvPr/>
        </p:nvPicPr>
        <p:blipFill>
          <a:blip r:embed="rId3">
            <a:extLst/>
          </a:blip>
          <a:stretch>
            <a:fillRect/>
          </a:stretch>
        </p:blipFill>
        <p:spPr>
          <a:xfrm>
            <a:off x="22243454" y="13156756"/>
            <a:ext cx="1221019" cy="348567"/>
          </a:xfrm>
          <a:prstGeom prst="rect">
            <a:avLst/>
          </a:prstGeom>
          <a:ln w="12700">
            <a:miter lim="400000"/>
          </a:ln>
        </p:spPr>
      </p:pic>
      <p:pic>
        <p:nvPicPr>
          <p:cNvPr id="347" name="pasted-image.pdf"/>
          <p:cNvPicPr>
            <a:picLocks noChangeAspect="1"/>
          </p:cNvPicPr>
          <p:nvPr/>
        </p:nvPicPr>
        <p:blipFill>
          <a:blip r:embed="rId4">
            <a:extLst/>
          </a:blip>
          <a:stretch>
            <a:fillRect/>
          </a:stretch>
        </p:blipFill>
        <p:spPr>
          <a:xfrm>
            <a:off x="1524000" y="381000"/>
            <a:ext cx="20828000" cy="11243838"/>
          </a:xfrm>
          <a:prstGeom prst="rect">
            <a:avLst/>
          </a:prstGeom>
          <a:ln w="12700">
            <a:miter lim="400000"/>
          </a:ln>
        </p:spPr>
      </p:pic>
    </p:spTree>
  </p:cSld>
  <p:clrMapOvr>
    <a:masterClrMapping/>
  </p:clrMapOvr>
  <p:transition xmlns:p14="http://schemas.microsoft.com/office/powerpoint/2010/main" spd="fast" advClick="1" p14:dur="500"/>
</p:sld>
</file>

<file path=ppt/slides/slide2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51" name="Shape 351"/>
          <p:cNvSpPr/>
          <p:nvPr/>
        </p:nvSpPr>
        <p:spPr>
          <a:xfrm>
            <a:off x="520700" y="12979400"/>
            <a:ext cx="23317200" cy="0"/>
          </a:xfrm>
          <a:prstGeom prst="line">
            <a:avLst/>
          </a:prstGeom>
          <a:ln w="25400">
            <a:solidFill>
              <a:srgbClr val="000000"/>
            </a:solidFill>
            <a:miter lim="400000"/>
          </a:ln>
        </p:spPr>
        <p:txBody>
          <a:bodyPr lIns="50800" tIns="50800" rIns="50800" bIns="50800" anchor="ctr"/>
          <a:lstStyle/>
          <a:p>
            <a:pPr>
              <a:defRPr sz="3200"/>
            </a:pPr>
          </a:p>
        </p:txBody>
      </p:sp>
      <p:sp>
        <p:nvSpPr>
          <p:cNvPr id="352" name="Shape 352"/>
          <p:cNvSpPr/>
          <p:nvPr/>
        </p:nvSpPr>
        <p:spPr>
          <a:xfrm>
            <a:off x="693126" y="13056973"/>
            <a:ext cx="12253944" cy="499528"/>
          </a:xfrm>
          <a:prstGeom prst="rect">
            <a:avLst/>
          </a:prstGeom>
          <a:ln w="12700">
            <a:miter lim="400000"/>
          </a:ln>
          <a:extLst>
            <a:ext uri="{C572A759-6A51-4108-AA02-DFA0A04FC94B}">
              <ma14:wrappingTextBoxFlag xmlns:ma14="http://schemas.microsoft.com/office/mac/drawingml/2011/main" val="1"/>
            </a:ext>
          </a:extLst>
        </p:spPr>
        <p:txBody>
          <a:bodyPr lIns="76200" tIns="76200" rIns="76200" bIns="76200">
            <a:spAutoFit/>
          </a:bodyPr>
          <a:lstStyle>
            <a:lvl1pPr algn="l" defTabSz="457200">
              <a:tabLst>
                <a:tab pos="533400" algn="l"/>
                <a:tab pos="1066800" algn="l"/>
                <a:tab pos="1600200" algn="l"/>
                <a:tab pos="2133600" algn="l"/>
                <a:tab pos="2667000" algn="l"/>
                <a:tab pos="3200400" algn="l"/>
                <a:tab pos="3733800" algn="l"/>
                <a:tab pos="4267200" algn="l"/>
                <a:tab pos="4800600" algn="l"/>
                <a:tab pos="5334000" algn="l"/>
                <a:tab pos="5867400" algn="l"/>
                <a:tab pos="6400800" algn="l"/>
              </a:tabLst>
              <a:defRPr b="1" sz="2300">
                <a:latin typeface="Helvetica Neue"/>
                <a:ea typeface="Helvetica Neue"/>
                <a:cs typeface="Helvetica Neue"/>
                <a:sym typeface="Helvetica Neue"/>
              </a:defRPr>
            </a:lvl1pPr>
          </a:lstStyle>
          <a:p>
            <a:pPr>
              <a:defRPr b="0"/>
            </a:pPr>
            <a:r>
              <a:rPr b="1"/>
              <a:t>Microservices in the Wild</a:t>
            </a:r>
          </a:p>
        </p:txBody>
      </p:sp>
      <p:pic>
        <p:nvPicPr>
          <p:cNvPr id="353" name="300dpi-BBC.png"/>
          <p:cNvPicPr>
            <a:picLocks noChangeAspect="1"/>
          </p:cNvPicPr>
          <p:nvPr/>
        </p:nvPicPr>
        <p:blipFill>
          <a:blip r:embed="rId3">
            <a:extLst/>
          </a:blip>
          <a:stretch>
            <a:fillRect/>
          </a:stretch>
        </p:blipFill>
        <p:spPr>
          <a:xfrm>
            <a:off x="22243454" y="13156756"/>
            <a:ext cx="1221019" cy="348567"/>
          </a:xfrm>
          <a:prstGeom prst="rect">
            <a:avLst/>
          </a:prstGeom>
          <a:ln w="12700">
            <a:miter lim="400000"/>
          </a:ln>
        </p:spPr>
      </p:pic>
      <p:pic>
        <p:nvPicPr>
          <p:cNvPr id="354" name="pasted-image.pdf"/>
          <p:cNvPicPr>
            <a:picLocks noChangeAspect="1"/>
          </p:cNvPicPr>
          <p:nvPr/>
        </p:nvPicPr>
        <p:blipFill>
          <a:blip r:embed="rId4">
            <a:extLst/>
          </a:blip>
          <a:stretch>
            <a:fillRect/>
          </a:stretch>
        </p:blipFill>
        <p:spPr>
          <a:xfrm>
            <a:off x="1524000" y="381000"/>
            <a:ext cx="20828000" cy="11243838"/>
          </a:xfrm>
          <a:prstGeom prst="rect">
            <a:avLst/>
          </a:prstGeom>
          <a:ln w="12700">
            <a:miter lim="400000"/>
          </a:ln>
        </p:spPr>
      </p:pic>
    </p:spTree>
  </p:cSld>
  <p:clrMapOvr>
    <a:masterClrMapping/>
  </p:clrMapOvr>
  <p:transition xmlns:p14="http://schemas.microsoft.com/office/powerpoint/2010/main" spd="fast" advClick="1" p14:dur="500"/>
</p:sld>
</file>

<file path=ppt/slides/slide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9" name="Shape 149"/>
          <p:cNvSpPr/>
          <p:nvPr/>
        </p:nvSpPr>
        <p:spPr>
          <a:xfrm>
            <a:off x="2386320" y="5855606"/>
            <a:ext cx="18500817" cy="1592762"/>
          </a:xfrm>
          <a:prstGeom prst="rect">
            <a:avLst/>
          </a:prstGeom>
          <a:ln w="12700">
            <a:miter lim="400000"/>
          </a:ln>
          <a:extLst>
            <a:ext uri="{C572A759-6A51-4108-AA02-DFA0A04FC94B}">
              <ma14:wrappingTextBoxFlag xmlns:ma14="http://schemas.microsoft.com/office/mac/drawingml/2011/main" val="1"/>
            </a:ext>
          </a:extLst>
        </p:spPr>
        <p:txBody>
          <a:bodyPr lIns="76200" tIns="76200" rIns="76200" bIns="76200"/>
          <a:lstStyle>
            <a:lvl1pPr algn="l" defTabSz="819150">
              <a:lnSpc>
                <a:spcPct val="80000"/>
              </a:lnSpc>
              <a:defRPr b="1" sz="9800">
                <a:solidFill>
                  <a:srgbClr val="282828"/>
                </a:solidFill>
                <a:latin typeface="Helvetica Neue"/>
                <a:ea typeface="Helvetica Neue"/>
                <a:cs typeface="Helvetica Neue"/>
                <a:sym typeface="Helvetica Neue"/>
              </a:defRPr>
            </a:lvl1pPr>
          </a:lstStyle>
          <a:p>
            <a:pPr/>
            <a:r>
              <a:t>About the BBC</a:t>
            </a:r>
          </a:p>
        </p:txBody>
      </p:sp>
      <p:sp>
        <p:nvSpPr>
          <p:cNvPr id="150" name="Shape 150"/>
          <p:cNvSpPr/>
          <p:nvPr/>
        </p:nvSpPr>
        <p:spPr>
          <a:xfrm>
            <a:off x="520700" y="12979400"/>
            <a:ext cx="23317200" cy="0"/>
          </a:xfrm>
          <a:prstGeom prst="line">
            <a:avLst/>
          </a:prstGeom>
          <a:ln w="25400">
            <a:solidFill>
              <a:srgbClr val="000000"/>
            </a:solidFill>
            <a:miter lim="400000"/>
          </a:ln>
        </p:spPr>
        <p:txBody>
          <a:bodyPr lIns="50800" tIns="50800" rIns="50800" bIns="50800" anchor="ctr"/>
          <a:lstStyle/>
          <a:p>
            <a:pPr>
              <a:defRPr sz="3200"/>
            </a:pPr>
          </a:p>
        </p:txBody>
      </p:sp>
      <p:sp>
        <p:nvSpPr>
          <p:cNvPr id="151" name="Shape 151"/>
          <p:cNvSpPr/>
          <p:nvPr/>
        </p:nvSpPr>
        <p:spPr>
          <a:xfrm>
            <a:off x="693126" y="13056973"/>
            <a:ext cx="12241939" cy="499528"/>
          </a:xfrm>
          <a:prstGeom prst="rect">
            <a:avLst/>
          </a:prstGeom>
          <a:ln w="12700">
            <a:miter lim="400000"/>
          </a:ln>
          <a:extLst>
            <a:ext uri="{C572A759-6A51-4108-AA02-DFA0A04FC94B}">
              <ma14:wrappingTextBoxFlag xmlns:ma14="http://schemas.microsoft.com/office/mac/drawingml/2011/main" val="1"/>
            </a:ext>
          </a:extLst>
        </p:spPr>
        <p:txBody>
          <a:bodyPr lIns="76200" tIns="76200" rIns="76200" bIns="76200">
            <a:spAutoFit/>
          </a:bodyPr>
          <a:lstStyle>
            <a:lvl1pPr algn="l" defTabSz="457200">
              <a:tabLst>
                <a:tab pos="533400" algn="l"/>
                <a:tab pos="1066800" algn="l"/>
                <a:tab pos="1600200" algn="l"/>
                <a:tab pos="2133600" algn="l"/>
                <a:tab pos="2667000" algn="l"/>
                <a:tab pos="3200400" algn="l"/>
                <a:tab pos="3733800" algn="l"/>
                <a:tab pos="4267200" algn="l"/>
                <a:tab pos="4800600" algn="l"/>
                <a:tab pos="5334000" algn="l"/>
                <a:tab pos="5867400" algn="l"/>
                <a:tab pos="6400800" algn="l"/>
              </a:tabLst>
              <a:defRPr b="1" sz="2300">
                <a:latin typeface="Helvetica Neue"/>
                <a:ea typeface="Helvetica Neue"/>
                <a:cs typeface="Helvetica Neue"/>
                <a:sym typeface="Helvetica Neue"/>
              </a:defRPr>
            </a:lvl1pPr>
          </a:lstStyle>
          <a:p>
            <a:pPr>
              <a:defRPr b="0"/>
            </a:pPr>
            <a:r>
              <a:rPr b="1"/>
              <a:t>Microservices in the Wild</a:t>
            </a:r>
          </a:p>
        </p:txBody>
      </p:sp>
      <p:pic>
        <p:nvPicPr>
          <p:cNvPr id="152" name="300dpi-BBC.png"/>
          <p:cNvPicPr>
            <a:picLocks noChangeAspect="1"/>
          </p:cNvPicPr>
          <p:nvPr/>
        </p:nvPicPr>
        <p:blipFill>
          <a:blip r:embed="rId3">
            <a:extLst/>
          </a:blip>
          <a:stretch>
            <a:fillRect/>
          </a:stretch>
        </p:blipFill>
        <p:spPr>
          <a:xfrm>
            <a:off x="22243454" y="13156756"/>
            <a:ext cx="1221019" cy="348567"/>
          </a:xfrm>
          <a:prstGeom prst="rect">
            <a:avLst/>
          </a:prstGeom>
          <a:ln w="12700">
            <a:miter lim="400000"/>
          </a:ln>
        </p:spPr>
      </p:pic>
    </p:spTree>
  </p:cSld>
  <p:clrMapOvr>
    <a:masterClrMapping/>
  </p:clrMapOvr>
  <p:transition xmlns:p14="http://schemas.microsoft.com/office/powerpoint/2010/main" spd="fast" advClick="1" p14:dur="750"/>
</p:sld>
</file>

<file path=ppt/slides/slide3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58" name="Shape 358"/>
          <p:cNvSpPr/>
          <p:nvPr/>
        </p:nvSpPr>
        <p:spPr>
          <a:xfrm>
            <a:off x="520700" y="12979400"/>
            <a:ext cx="23317200" cy="0"/>
          </a:xfrm>
          <a:prstGeom prst="line">
            <a:avLst/>
          </a:prstGeom>
          <a:ln w="25400">
            <a:solidFill>
              <a:srgbClr val="000000"/>
            </a:solidFill>
            <a:miter lim="400000"/>
          </a:ln>
        </p:spPr>
        <p:txBody>
          <a:bodyPr lIns="50800" tIns="50800" rIns="50800" bIns="50800" anchor="ctr"/>
          <a:lstStyle/>
          <a:p>
            <a:pPr>
              <a:defRPr sz="3200"/>
            </a:pPr>
          </a:p>
        </p:txBody>
      </p:sp>
      <p:sp>
        <p:nvSpPr>
          <p:cNvPr id="359" name="Shape 359"/>
          <p:cNvSpPr/>
          <p:nvPr/>
        </p:nvSpPr>
        <p:spPr>
          <a:xfrm>
            <a:off x="693126" y="13056973"/>
            <a:ext cx="12253944" cy="499528"/>
          </a:xfrm>
          <a:prstGeom prst="rect">
            <a:avLst/>
          </a:prstGeom>
          <a:ln w="12700">
            <a:miter lim="400000"/>
          </a:ln>
          <a:extLst>
            <a:ext uri="{C572A759-6A51-4108-AA02-DFA0A04FC94B}">
              <ma14:wrappingTextBoxFlag xmlns:ma14="http://schemas.microsoft.com/office/mac/drawingml/2011/main" val="1"/>
            </a:ext>
          </a:extLst>
        </p:spPr>
        <p:txBody>
          <a:bodyPr lIns="76200" tIns="76200" rIns="76200" bIns="76200">
            <a:spAutoFit/>
          </a:bodyPr>
          <a:lstStyle>
            <a:lvl1pPr algn="l" defTabSz="457200">
              <a:tabLst>
                <a:tab pos="533400" algn="l"/>
                <a:tab pos="1066800" algn="l"/>
                <a:tab pos="1600200" algn="l"/>
                <a:tab pos="2133600" algn="l"/>
                <a:tab pos="2667000" algn="l"/>
                <a:tab pos="3200400" algn="l"/>
                <a:tab pos="3733800" algn="l"/>
                <a:tab pos="4267200" algn="l"/>
                <a:tab pos="4800600" algn="l"/>
                <a:tab pos="5334000" algn="l"/>
                <a:tab pos="5867400" algn="l"/>
                <a:tab pos="6400800" algn="l"/>
              </a:tabLst>
              <a:defRPr b="1" sz="2300">
                <a:latin typeface="Helvetica Neue"/>
                <a:ea typeface="Helvetica Neue"/>
                <a:cs typeface="Helvetica Neue"/>
                <a:sym typeface="Helvetica Neue"/>
              </a:defRPr>
            </a:lvl1pPr>
          </a:lstStyle>
          <a:p>
            <a:pPr>
              <a:defRPr b="0"/>
            </a:pPr>
            <a:r>
              <a:rPr b="1"/>
              <a:t>Microservices in the Wild</a:t>
            </a:r>
          </a:p>
        </p:txBody>
      </p:sp>
      <p:pic>
        <p:nvPicPr>
          <p:cNvPr id="360" name="300dpi-BBC.png"/>
          <p:cNvPicPr>
            <a:picLocks noChangeAspect="1"/>
          </p:cNvPicPr>
          <p:nvPr/>
        </p:nvPicPr>
        <p:blipFill>
          <a:blip r:embed="rId3">
            <a:extLst/>
          </a:blip>
          <a:stretch>
            <a:fillRect/>
          </a:stretch>
        </p:blipFill>
        <p:spPr>
          <a:xfrm>
            <a:off x="22243454" y="13156756"/>
            <a:ext cx="1221019" cy="348567"/>
          </a:xfrm>
          <a:prstGeom prst="rect">
            <a:avLst/>
          </a:prstGeom>
          <a:ln w="12700">
            <a:miter lim="400000"/>
          </a:ln>
        </p:spPr>
      </p:pic>
      <p:pic>
        <p:nvPicPr>
          <p:cNvPr id="361" name="pasted-image.png"/>
          <p:cNvPicPr>
            <a:picLocks noChangeAspect="1"/>
          </p:cNvPicPr>
          <p:nvPr/>
        </p:nvPicPr>
        <p:blipFill>
          <a:blip r:embed="rId4">
            <a:extLst/>
          </a:blip>
          <a:stretch>
            <a:fillRect/>
          </a:stretch>
        </p:blipFill>
        <p:spPr>
          <a:xfrm>
            <a:off x="3188929" y="754619"/>
            <a:ext cx="17980741" cy="12189542"/>
          </a:xfrm>
          <a:prstGeom prst="rect">
            <a:avLst/>
          </a:prstGeom>
          <a:ln w="12700">
            <a:miter lim="400000"/>
          </a:ln>
        </p:spPr>
      </p:pic>
    </p:spTree>
  </p:cSld>
  <p:clrMapOvr>
    <a:masterClrMapping/>
  </p:clrMapOvr>
  <p:transition xmlns:p14="http://schemas.microsoft.com/office/powerpoint/2010/main" spd="fast" advClick="1" p14:dur="500"/>
</p:sld>
</file>

<file path=ppt/slides/slide3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65" name="Shape 365"/>
          <p:cNvSpPr/>
          <p:nvPr/>
        </p:nvSpPr>
        <p:spPr>
          <a:xfrm>
            <a:off x="520700" y="12979400"/>
            <a:ext cx="23317200" cy="0"/>
          </a:xfrm>
          <a:prstGeom prst="line">
            <a:avLst/>
          </a:prstGeom>
          <a:ln w="25400">
            <a:solidFill>
              <a:srgbClr val="000000"/>
            </a:solidFill>
            <a:miter lim="400000"/>
          </a:ln>
        </p:spPr>
        <p:txBody>
          <a:bodyPr lIns="50800" tIns="50800" rIns="50800" bIns="50800" anchor="ctr"/>
          <a:lstStyle/>
          <a:p>
            <a:pPr>
              <a:defRPr sz="3200"/>
            </a:pPr>
          </a:p>
        </p:txBody>
      </p:sp>
      <p:sp>
        <p:nvSpPr>
          <p:cNvPr id="366" name="Shape 366"/>
          <p:cNvSpPr/>
          <p:nvPr/>
        </p:nvSpPr>
        <p:spPr>
          <a:xfrm>
            <a:off x="693126" y="13056973"/>
            <a:ext cx="12253944" cy="499528"/>
          </a:xfrm>
          <a:prstGeom prst="rect">
            <a:avLst/>
          </a:prstGeom>
          <a:ln w="12700">
            <a:miter lim="400000"/>
          </a:ln>
          <a:extLst>
            <a:ext uri="{C572A759-6A51-4108-AA02-DFA0A04FC94B}">
              <ma14:wrappingTextBoxFlag xmlns:ma14="http://schemas.microsoft.com/office/mac/drawingml/2011/main" val="1"/>
            </a:ext>
          </a:extLst>
        </p:spPr>
        <p:txBody>
          <a:bodyPr lIns="76200" tIns="76200" rIns="76200" bIns="76200">
            <a:spAutoFit/>
          </a:bodyPr>
          <a:lstStyle>
            <a:lvl1pPr algn="l" defTabSz="457200">
              <a:tabLst>
                <a:tab pos="533400" algn="l"/>
                <a:tab pos="1066800" algn="l"/>
                <a:tab pos="1600200" algn="l"/>
                <a:tab pos="2133600" algn="l"/>
                <a:tab pos="2667000" algn="l"/>
                <a:tab pos="3200400" algn="l"/>
                <a:tab pos="3733800" algn="l"/>
                <a:tab pos="4267200" algn="l"/>
                <a:tab pos="4800600" algn="l"/>
                <a:tab pos="5334000" algn="l"/>
                <a:tab pos="5867400" algn="l"/>
                <a:tab pos="6400800" algn="l"/>
              </a:tabLst>
              <a:defRPr b="1" sz="2300">
                <a:latin typeface="Helvetica Neue"/>
                <a:ea typeface="Helvetica Neue"/>
                <a:cs typeface="Helvetica Neue"/>
                <a:sym typeface="Helvetica Neue"/>
              </a:defRPr>
            </a:lvl1pPr>
          </a:lstStyle>
          <a:p>
            <a:pPr>
              <a:defRPr b="0"/>
            </a:pPr>
            <a:r>
              <a:rPr b="1"/>
              <a:t>Microservices in the Wild</a:t>
            </a:r>
          </a:p>
        </p:txBody>
      </p:sp>
      <p:pic>
        <p:nvPicPr>
          <p:cNvPr id="367" name="300dpi-BBC.png"/>
          <p:cNvPicPr>
            <a:picLocks noChangeAspect="1"/>
          </p:cNvPicPr>
          <p:nvPr/>
        </p:nvPicPr>
        <p:blipFill>
          <a:blip r:embed="rId3">
            <a:extLst/>
          </a:blip>
          <a:stretch>
            <a:fillRect/>
          </a:stretch>
        </p:blipFill>
        <p:spPr>
          <a:xfrm>
            <a:off x="22243454" y="13156756"/>
            <a:ext cx="1221019" cy="348567"/>
          </a:xfrm>
          <a:prstGeom prst="rect">
            <a:avLst/>
          </a:prstGeom>
          <a:ln w="12700">
            <a:miter lim="400000"/>
          </a:ln>
        </p:spPr>
      </p:pic>
      <p:sp>
        <p:nvSpPr>
          <p:cNvPr id="368" name="Shape 368"/>
          <p:cNvSpPr/>
          <p:nvPr/>
        </p:nvSpPr>
        <p:spPr>
          <a:xfrm>
            <a:off x="2386320" y="5855606"/>
            <a:ext cx="18500817" cy="1592762"/>
          </a:xfrm>
          <a:prstGeom prst="rect">
            <a:avLst/>
          </a:prstGeom>
          <a:ln w="12700">
            <a:miter lim="400000"/>
          </a:ln>
          <a:extLst>
            <a:ext uri="{C572A759-6A51-4108-AA02-DFA0A04FC94B}">
              <ma14:wrappingTextBoxFlag xmlns:ma14="http://schemas.microsoft.com/office/mac/drawingml/2011/main" val="1"/>
            </a:ext>
          </a:extLst>
        </p:spPr>
        <p:txBody>
          <a:bodyPr lIns="76200" tIns="76200" rIns="76200" bIns="76200"/>
          <a:lstStyle>
            <a:lvl1pPr algn="l" defTabSz="819150">
              <a:lnSpc>
                <a:spcPct val="80000"/>
              </a:lnSpc>
              <a:defRPr b="1" sz="9800">
                <a:solidFill>
                  <a:srgbClr val="282828"/>
                </a:solidFill>
                <a:latin typeface="Helvetica Neue"/>
                <a:ea typeface="Helvetica Neue"/>
                <a:cs typeface="Helvetica Neue"/>
                <a:sym typeface="Helvetica Neue"/>
              </a:defRPr>
            </a:lvl1pPr>
          </a:lstStyle>
          <a:p>
            <a:pPr/>
            <a:r>
              <a:t>Team Size</a:t>
            </a:r>
          </a:p>
        </p:txBody>
      </p:sp>
    </p:spTree>
  </p:cSld>
  <p:clrMapOvr>
    <a:masterClrMapping/>
  </p:clrMapOvr>
  <p:transition xmlns:p14="http://schemas.microsoft.com/office/powerpoint/2010/main" spd="fast" advClick="1" p14:dur="750"/>
</p:sld>
</file>

<file path=ppt/slides/slide3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372" name="pasted-image.png"/>
          <p:cNvPicPr>
            <a:picLocks noChangeAspect="1"/>
          </p:cNvPicPr>
          <p:nvPr/>
        </p:nvPicPr>
        <p:blipFill>
          <a:blip r:embed="rId3">
            <a:extLst/>
          </a:blip>
          <a:stretch>
            <a:fillRect/>
          </a:stretch>
        </p:blipFill>
        <p:spPr>
          <a:xfrm>
            <a:off x="2003814" y="745088"/>
            <a:ext cx="20376372" cy="12225824"/>
          </a:xfrm>
          <a:prstGeom prst="rect">
            <a:avLst/>
          </a:prstGeom>
          <a:ln w="12700">
            <a:miter lim="400000"/>
          </a:ln>
        </p:spPr>
      </p:pic>
    </p:spTree>
  </p:cSld>
  <p:clrMapOvr>
    <a:masterClrMapping/>
  </p:clrMapOvr>
  <p:transition xmlns:p14="http://schemas.microsoft.com/office/powerpoint/2010/main" spd="fast" advClick="1" p14:dur="500"/>
</p:sld>
</file>

<file path=ppt/slides/slide3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76" name="Shape 376"/>
          <p:cNvSpPr/>
          <p:nvPr/>
        </p:nvSpPr>
        <p:spPr>
          <a:xfrm>
            <a:off x="520700" y="12979400"/>
            <a:ext cx="23317200" cy="0"/>
          </a:xfrm>
          <a:prstGeom prst="line">
            <a:avLst/>
          </a:prstGeom>
          <a:ln w="25400">
            <a:solidFill>
              <a:srgbClr val="000000"/>
            </a:solidFill>
            <a:miter lim="400000"/>
          </a:ln>
        </p:spPr>
        <p:txBody>
          <a:bodyPr lIns="50800" tIns="50800" rIns="50800" bIns="50800" anchor="ctr"/>
          <a:lstStyle/>
          <a:p>
            <a:pPr>
              <a:defRPr sz="3200"/>
            </a:pPr>
          </a:p>
        </p:txBody>
      </p:sp>
      <p:sp>
        <p:nvSpPr>
          <p:cNvPr id="377" name="Shape 377"/>
          <p:cNvSpPr/>
          <p:nvPr/>
        </p:nvSpPr>
        <p:spPr>
          <a:xfrm>
            <a:off x="693126" y="13056973"/>
            <a:ext cx="12253944" cy="499528"/>
          </a:xfrm>
          <a:prstGeom prst="rect">
            <a:avLst/>
          </a:prstGeom>
          <a:ln w="12700">
            <a:miter lim="400000"/>
          </a:ln>
          <a:extLst>
            <a:ext uri="{C572A759-6A51-4108-AA02-DFA0A04FC94B}">
              <ma14:wrappingTextBoxFlag xmlns:ma14="http://schemas.microsoft.com/office/mac/drawingml/2011/main" val="1"/>
            </a:ext>
          </a:extLst>
        </p:spPr>
        <p:txBody>
          <a:bodyPr lIns="76200" tIns="76200" rIns="76200" bIns="76200">
            <a:spAutoFit/>
          </a:bodyPr>
          <a:lstStyle>
            <a:lvl1pPr algn="l" defTabSz="457200">
              <a:tabLst>
                <a:tab pos="533400" algn="l"/>
                <a:tab pos="1066800" algn="l"/>
                <a:tab pos="1600200" algn="l"/>
                <a:tab pos="2133600" algn="l"/>
                <a:tab pos="2667000" algn="l"/>
                <a:tab pos="3200400" algn="l"/>
                <a:tab pos="3733800" algn="l"/>
                <a:tab pos="4267200" algn="l"/>
                <a:tab pos="4800600" algn="l"/>
                <a:tab pos="5334000" algn="l"/>
                <a:tab pos="5867400" algn="l"/>
                <a:tab pos="6400800" algn="l"/>
              </a:tabLst>
              <a:defRPr b="1" sz="2300">
                <a:latin typeface="Helvetica Neue"/>
                <a:ea typeface="Helvetica Neue"/>
                <a:cs typeface="Helvetica Neue"/>
                <a:sym typeface="Helvetica Neue"/>
              </a:defRPr>
            </a:lvl1pPr>
          </a:lstStyle>
          <a:p>
            <a:pPr>
              <a:defRPr b="0"/>
            </a:pPr>
            <a:r>
              <a:rPr b="1"/>
              <a:t>Microservices in the Wild</a:t>
            </a:r>
          </a:p>
        </p:txBody>
      </p:sp>
      <p:pic>
        <p:nvPicPr>
          <p:cNvPr id="378" name="300dpi-BBC.png"/>
          <p:cNvPicPr>
            <a:picLocks noChangeAspect="1"/>
          </p:cNvPicPr>
          <p:nvPr/>
        </p:nvPicPr>
        <p:blipFill>
          <a:blip r:embed="rId3">
            <a:extLst/>
          </a:blip>
          <a:stretch>
            <a:fillRect/>
          </a:stretch>
        </p:blipFill>
        <p:spPr>
          <a:xfrm>
            <a:off x="22243454" y="13156756"/>
            <a:ext cx="1221019" cy="348567"/>
          </a:xfrm>
          <a:prstGeom prst="rect">
            <a:avLst/>
          </a:prstGeom>
          <a:ln w="12700">
            <a:miter lim="400000"/>
          </a:ln>
        </p:spPr>
      </p:pic>
      <p:pic>
        <p:nvPicPr>
          <p:cNvPr id="379" name="pasted-image.png"/>
          <p:cNvPicPr>
            <a:picLocks noChangeAspect="1"/>
          </p:cNvPicPr>
          <p:nvPr/>
        </p:nvPicPr>
        <p:blipFill>
          <a:blip r:embed="rId4">
            <a:extLst/>
          </a:blip>
          <a:stretch>
            <a:fillRect/>
          </a:stretch>
        </p:blipFill>
        <p:spPr>
          <a:xfrm>
            <a:off x="3715260" y="500445"/>
            <a:ext cx="15818825" cy="11864119"/>
          </a:xfrm>
          <a:prstGeom prst="rect">
            <a:avLst/>
          </a:prstGeom>
          <a:ln w="12700">
            <a:miter lim="400000"/>
          </a:ln>
        </p:spPr>
      </p:pic>
    </p:spTree>
  </p:cSld>
  <p:clrMapOvr>
    <a:masterClrMapping/>
  </p:clrMapOvr>
  <p:transition xmlns:p14="http://schemas.microsoft.com/office/powerpoint/2010/main" spd="med" advClick="1" p14:dur="1000"/>
</p:sld>
</file>

<file path=ppt/slides/slide3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83" name="Shape 383"/>
          <p:cNvSpPr/>
          <p:nvPr/>
        </p:nvSpPr>
        <p:spPr>
          <a:xfrm>
            <a:off x="520700" y="12979400"/>
            <a:ext cx="23317200" cy="0"/>
          </a:xfrm>
          <a:prstGeom prst="line">
            <a:avLst/>
          </a:prstGeom>
          <a:ln w="25400">
            <a:solidFill>
              <a:srgbClr val="000000"/>
            </a:solidFill>
            <a:miter lim="400000"/>
          </a:ln>
        </p:spPr>
        <p:txBody>
          <a:bodyPr lIns="50800" tIns="50800" rIns="50800" bIns="50800" anchor="ctr"/>
          <a:lstStyle/>
          <a:p>
            <a:pPr>
              <a:defRPr sz="3200"/>
            </a:pPr>
          </a:p>
        </p:txBody>
      </p:sp>
      <p:sp>
        <p:nvSpPr>
          <p:cNvPr id="384" name="Shape 384"/>
          <p:cNvSpPr/>
          <p:nvPr/>
        </p:nvSpPr>
        <p:spPr>
          <a:xfrm>
            <a:off x="693126" y="13056973"/>
            <a:ext cx="13151576" cy="499528"/>
          </a:xfrm>
          <a:prstGeom prst="rect">
            <a:avLst/>
          </a:prstGeom>
          <a:ln w="12700">
            <a:miter lim="400000"/>
          </a:ln>
          <a:extLst>
            <a:ext uri="{C572A759-6A51-4108-AA02-DFA0A04FC94B}">
              <ma14:wrappingTextBoxFlag xmlns:ma14="http://schemas.microsoft.com/office/mac/drawingml/2011/main" val="1"/>
            </a:ext>
          </a:extLst>
        </p:spPr>
        <p:txBody>
          <a:bodyPr lIns="76200" tIns="76200" rIns="76200" bIns="76200">
            <a:spAutoFit/>
          </a:bodyPr>
          <a:lstStyle>
            <a:lvl1pPr algn="l" defTabSz="457200">
              <a:tabLst>
                <a:tab pos="533400" algn="l"/>
                <a:tab pos="1066800" algn="l"/>
                <a:tab pos="1600200" algn="l"/>
                <a:tab pos="2133600" algn="l"/>
                <a:tab pos="2667000" algn="l"/>
                <a:tab pos="3200400" algn="l"/>
                <a:tab pos="3733800" algn="l"/>
                <a:tab pos="4267200" algn="l"/>
                <a:tab pos="4800600" algn="l"/>
                <a:tab pos="5334000" algn="l"/>
                <a:tab pos="5867400" algn="l"/>
                <a:tab pos="6400800" algn="l"/>
              </a:tabLst>
              <a:defRPr b="1" sz="2300">
                <a:latin typeface="Helvetica Neue"/>
                <a:ea typeface="Helvetica Neue"/>
                <a:cs typeface="Helvetica Neue"/>
                <a:sym typeface="Helvetica Neue"/>
              </a:defRPr>
            </a:lvl1pPr>
          </a:lstStyle>
          <a:p>
            <a:pPr>
              <a:defRPr b="0"/>
            </a:pPr>
            <a:r>
              <a:rPr b="1"/>
              <a:t>Microservices in the Wild</a:t>
            </a:r>
          </a:p>
        </p:txBody>
      </p:sp>
      <p:pic>
        <p:nvPicPr>
          <p:cNvPr id="385" name="300dpi-BBC.png"/>
          <p:cNvPicPr>
            <a:picLocks noChangeAspect="1"/>
          </p:cNvPicPr>
          <p:nvPr/>
        </p:nvPicPr>
        <p:blipFill>
          <a:blip r:embed="rId3">
            <a:extLst/>
          </a:blip>
          <a:stretch>
            <a:fillRect/>
          </a:stretch>
        </p:blipFill>
        <p:spPr>
          <a:xfrm>
            <a:off x="22243454" y="13156756"/>
            <a:ext cx="1221019" cy="348567"/>
          </a:xfrm>
          <a:prstGeom prst="rect">
            <a:avLst/>
          </a:prstGeom>
          <a:ln w="12700">
            <a:miter lim="400000"/>
          </a:ln>
        </p:spPr>
      </p:pic>
      <p:pic>
        <p:nvPicPr>
          <p:cNvPr id="386" name="RocketScience.png"/>
          <p:cNvPicPr>
            <a:picLocks noChangeAspect="1"/>
          </p:cNvPicPr>
          <p:nvPr/>
        </p:nvPicPr>
        <p:blipFill>
          <a:blip r:embed="rId4">
            <a:extLst/>
          </a:blip>
          <a:stretch>
            <a:fillRect/>
          </a:stretch>
        </p:blipFill>
        <p:spPr>
          <a:xfrm>
            <a:off x="2896393" y="1047920"/>
            <a:ext cx="19223577" cy="10800636"/>
          </a:xfrm>
          <a:prstGeom prst="rect">
            <a:avLst/>
          </a:prstGeom>
          <a:ln w="12700">
            <a:miter lim="400000"/>
          </a:ln>
        </p:spPr>
      </p:pic>
    </p:spTree>
  </p:cSld>
  <p:clrMapOvr>
    <a:masterClrMapping/>
  </p:clrMapOvr>
  <p:transition xmlns:p14="http://schemas.microsoft.com/office/powerpoint/2010/main" spd="fast" advClick="1" p14:dur="750"/>
</p:sld>
</file>

<file path=ppt/slides/slide3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90" name="Shape 390"/>
          <p:cNvSpPr/>
          <p:nvPr/>
        </p:nvSpPr>
        <p:spPr>
          <a:xfrm>
            <a:off x="2381250" y="5273774"/>
            <a:ext cx="19373850" cy="3168452"/>
          </a:xfrm>
          <a:prstGeom prst="rect">
            <a:avLst/>
          </a:prstGeom>
          <a:ln w="12700">
            <a:miter lim="400000"/>
          </a:ln>
          <a:extLst>
            <a:ext uri="{C572A759-6A51-4108-AA02-DFA0A04FC94B}">
              <ma14:wrappingTextBoxFlag xmlns:ma14="http://schemas.microsoft.com/office/mac/drawingml/2011/main" val="1"/>
            </a:ext>
          </a:extLst>
        </p:spPr>
        <p:txBody>
          <a:bodyPr lIns="76200" tIns="76200" rIns="76200" bIns="76200"/>
          <a:lstStyle/>
          <a:p>
            <a:pPr algn="l" defTabSz="546100">
              <a:defRPr b="1" sz="12800">
                <a:solidFill>
                  <a:srgbClr val="FD8A05"/>
                </a:solidFill>
                <a:latin typeface="Helvetica Neue"/>
                <a:ea typeface="Helvetica Neue"/>
                <a:cs typeface="Helvetica Neue"/>
                <a:sym typeface="Helvetica Neue"/>
              </a:defRPr>
            </a:pPr>
            <a:r>
              <a:t>Thanks</a:t>
            </a:r>
          </a:p>
          <a:p>
            <a:pPr algn="l" defTabSz="546100">
              <a:defRPr b="1" sz="5900">
                <a:latin typeface="Helvetica Neue"/>
                <a:ea typeface="Helvetica Neue"/>
                <a:cs typeface="Helvetica Neue"/>
                <a:sym typeface="Helvetica Neue"/>
              </a:defRPr>
            </a:pPr>
            <a:r>
              <a:t>@moogster31</a:t>
            </a:r>
          </a:p>
        </p:txBody>
      </p:sp>
    </p:spTree>
  </p:cSld>
  <p:clrMapOvr>
    <a:masterClrMapping/>
  </p:clrMapOvr>
  <p:transition xmlns:p14="http://schemas.microsoft.com/office/powerpoint/2010/main" spd="fast" advClick="1" p14:dur="500"/>
</p:sld>
</file>

<file path=ppt/slides/slide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6" name="Shape 156"/>
          <p:cNvSpPr/>
          <p:nvPr/>
        </p:nvSpPr>
        <p:spPr>
          <a:xfrm>
            <a:off x="520700" y="12979400"/>
            <a:ext cx="23317200" cy="0"/>
          </a:xfrm>
          <a:prstGeom prst="line">
            <a:avLst/>
          </a:prstGeom>
          <a:ln w="25400">
            <a:solidFill>
              <a:srgbClr val="000000"/>
            </a:solidFill>
            <a:miter lim="400000"/>
          </a:ln>
        </p:spPr>
        <p:txBody>
          <a:bodyPr lIns="50800" tIns="50800" rIns="50800" bIns="50800" anchor="ctr"/>
          <a:lstStyle/>
          <a:p>
            <a:pPr>
              <a:defRPr sz="3200"/>
            </a:pPr>
          </a:p>
        </p:txBody>
      </p:sp>
      <p:sp>
        <p:nvSpPr>
          <p:cNvPr id="157" name="Shape 157"/>
          <p:cNvSpPr/>
          <p:nvPr/>
        </p:nvSpPr>
        <p:spPr>
          <a:xfrm>
            <a:off x="693126" y="13056973"/>
            <a:ext cx="12253944" cy="499528"/>
          </a:xfrm>
          <a:prstGeom prst="rect">
            <a:avLst/>
          </a:prstGeom>
          <a:ln w="12700">
            <a:miter lim="400000"/>
          </a:ln>
          <a:extLst>
            <a:ext uri="{C572A759-6A51-4108-AA02-DFA0A04FC94B}">
              <ma14:wrappingTextBoxFlag xmlns:ma14="http://schemas.microsoft.com/office/mac/drawingml/2011/main" val="1"/>
            </a:ext>
          </a:extLst>
        </p:spPr>
        <p:txBody>
          <a:bodyPr lIns="76200" tIns="76200" rIns="76200" bIns="76200">
            <a:spAutoFit/>
          </a:bodyPr>
          <a:lstStyle>
            <a:lvl1pPr algn="l" defTabSz="457200">
              <a:tabLst>
                <a:tab pos="533400" algn="l"/>
                <a:tab pos="1066800" algn="l"/>
                <a:tab pos="1600200" algn="l"/>
                <a:tab pos="2133600" algn="l"/>
                <a:tab pos="2667000" algn="l"/>
                <a:tab pos="3200400" algn="l"/>
                <a:tab pos="3733800" algn="l"/>
                <a:tab pos="4267200" algn="l"/>
                <a:tab pos="4800600" algn="l"/>
                <a:tab pos="5334000" algn="l"/>
                <a:tab pos="5867400" algn="l"/>
                <a:tab pos="6400800" algn="l"/>
              </a:tabLst>
              <a:defRPr b="1" sz="2300">
                <a:latin typeface="Helvetica Neue"/>
                <a:ea typeface="Helvetica Neue"/>
                <a:cs typeface="Helvetica Neue"/>
                <a:sym typeface="Helvetica Neue"/>
              </a:defRPr>
            </a:lvl1pPr>
          </a:lstStyle>
          <a:p>
            <a:pPr>
              <a:defRPr b="0"/>
            </a:pPr>
            <a:r>
              <a:rPr b="1"/>
              <a:t>Microservices in the Wild</a:t>
            </a:r>
          </a:p>
        </p:txBody>
      </p:sp>
      <p:pic>
        <p:nvPicPr>
          <p:cNvPr id="158" name="300dpi-BBC.png"/>
          <p:cNvPicPr>
            <a:picLocks noChangeAspect="1"/>
          </p:cNvPicPr>
          <p:nvPr/>
        </p:nvPicPr>
        <p:blipFill>
          <a:blip r:embed="rId3">
            <a:extLst/>
          </a:blip>
          <a:stretch>
            <a:fillRect/>
          </a:stretch>
        </p:blipFill>
        <p:spPr>
          <a:xfrm>
            <a:off x="22243454" y="13156756"/>
            <a:ext cx="1221019" cy="348567"/>
          </a:xfrm>
          <a:prstGeom prst="rect">
            <a:avLst/>
          </a:prstGeom>
          <a:ln w="12700">
            <a:miter lim="400000"/>
          </a:ln>
        </p:spPr>
      </p:pic>
      <p:pic>
        <p:nvPicPr>
          <p:cNvPr id="159" name="BBConline.png"/>
          <p:cNvPicPr>
            <a:picLocks noChangeAspect="1"/>
          </p:cNvPicPr>
          <p:nvPr/>
        </p:nvPicPr>
        <p:blipFill>
          <a:blip r:embed="rId4">
            <a:extLst/>
          </a:blip>
          <a:stretch>
            <a:fillRect/>
          </a:stretch>
        </p:blipFill>
        <p:spPr>
          <a:xfrm>
            <a:off x="3261640" y="914095"/>
            <a:ext cx="17780001" cy="10979223"/>
          </a:xfrm>
          <a:prstGeom prst="rect">
            <a:avLst/>
          </a:prstGeom>
          <a:ln w="12700">
            <a:miter lim="400000"/>
          </a:ln>
        </p:spPr>
      </p:pic>
    </p:spTree>
  </p:cSld>
  <p:clrMapOvr>
    <a:masterClrMapping/>
  </p:clrMapOvr>
  <p:transition xmlns:p14="http://schemas.microsoft.com/office/powerpoint/2010/main" spd="fast" advClick="1" p14:dur="750"/>
</p:sld>
</file>

<file path=ppt/slides/slide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3" name="Shape 163"/>
          <p:cNvSpPr/>
          <p:nvPr/>
        </p:nvSpPr>
        <p:spPr>
          <a:xfrm>
            <a:off x="520700" y="12979400"/>
            <a:ext cx="23317200" cy="0"/>
          </a:xfrm>
          <a:prstGeom prst="line">
            <a:avLst/>
          </a:prstGeom>
          <a:ln w="25400">
            <a:solidFill>
              <a:srgbClr val="000000"/>
            </a:solidFill>
            <a:miter lim="400000"/>
          </a:ln>
        </p:spPr>
        <p:txBody>
          <a:bodyPr lIns="50800" tIns="50800" rIns="50800" bIns="50800" anchor="ctr"/>
          <a:lstStyle/>
          <a:p>
            <a:pPr>
              <a:defRPr sz="3200"/>
            </a:pPr>
          </a:p>
        </p:txBody>
      </p:sp>
      <p:sp>
        <p:nvSpPr>
          <p:cNvPr id="164" name="Shape 164"/>
          <p:cNvSpPr/>
          <p:nvPr/>
        </p:nvSpPr>
        <p:spPr>
          <a:xfrm>
            <a:off x="693126" y="13056973"/>
            <a:ext cx="13151576" cy="499528"/>
          </a:xfrm>
          <a:prstGeom prst="rect">
            <a:avLst/>
          </a:prstGeom>
          <a:ln w="12700">
            <a:miter lim="400000"/>
          </a:ln>
          <a:extLst>
            <a:ext uri="{C572A759-6A51-4108-AA02-DFA0A04FC94B}">
              <ma14:wrappingTextBoxFlag xmlns:ma14="http://schemas.microsoft.com/office/mac/drawingml/2011/main" val="1"/>
            </a:ext>
          </a:extLst>
        </p:spPr>
        <p:txBody>
          <a:bodyPr lIns="76200" tIns="76200" rIns="76200" bIns="76200">
            <a:spAutoFit/>
          </a:bodyPr>
          <a:lstStyle>
            <a:lvl1pPr algn="l" defTabSz="457200">
              <a:tabLst>
                <a:tab pos="533400" algn="l"/>
                <a:tab pos="1066800" algn="l"/>
                <a:tab pos="1600200" algn="l"/>
                <a:tab pos="2133600" algn="l"/>
                <a:tab pos="2667000" algn="l"/>
                <a:tab pos="3200400" algn="l"/>
                <a:tab pos="3733800" algn="l"/>
                <a:tab pos="4267200" algn="l"/>
                <a:tab pos="4800600" algn="l"/>
                <a:tab pos="5334000" algn="l"/>
                <a:tab pos="5867400" algn="l"/>
                <a:tab pos="6400800" algn="l"/>
              </a:tabLst>
              <a:defRPr b="1" sz="2300">
                <a:latin typeface="Helvetica Neue"/>
                <a:ea typeface="Helvetica Neue"/>
                <a:cs typeface="Helvetica Neue"/>
                <a:sym typeface="Helvetica Neue"/>
              </a:defRPr>
            </a:lvl1pPr>
          </a:lstStyle>
          <a:p>
            <a:pPr>
              <a:defRPr b="0"/>
            </a:pPr>
            <a:r>
              <a:rPr b="1"/>
              <a:t>Microservices in the Wild</a:t>
            </a:r>
          </a:p>
        </p:txBody>
      </p:sp>
      <p:pic>
        <p:nvPicPr>
          <p:cNvPr id="165" name="300dpi-BBC.png"/>
          <p:cNvPicPr>
            <a:picLocks noChangeAspect="1"/>
          </p:cNvPicPr>
          <p:nvPr/>
        </p:nvPicPr>
        <p:blipFill>
          <a:blip r:embed="rId3">
            <a:extLst/>
          </a:blip>
          <a:stretch>
            <a:fillRect/>
          </a:stretch>
        </p:blipFill>
        <p:spPr>
          <a:xfrm>
            <a:off x="22243454" y="13156756"/>
            <a:ext cx="1221019" cy="348567"/>
          </a:xfrm>
          <a:prstGeom prst="rect">
            <a:avLst/>
          </a:prstGeom>
          <a:ln w="12700">
            <a:miter lim="400000"/>
          </a:ln>
        </p:spPr>
      </p:pic>
      <p:pic>
        <p:nvPicPr>
          <p:cNvPr id="166" name="bbcHomepage.jpg"/>
          <p:cNvPicPr>
            <a:picLocks noChangeAspect="1"/>
          </p:cNvPicPr>
          <p:nvPr/>
        </p:nvPicPr>
        <p:blipFill>
          <a:blip r:embed="rId4">
            <a:extLst/>
          </a:blip>
          <a:srcRect l="0" t="0" r="0" b="15795"/>
          <a:stretch>
            <a:fillRect/>
          </a:stretch>
        </p:blipFill>
        <p:spPr>
          <a:xfrm>
            <a:off x="3263900" y="914400"/>
            <a:ext cx="17780000" cy="10362690"/>
          </a:xfrm>
          <a:prstGeom prst="rect">
            <a:avLst/>
          </a:prstGeom>
          <a:ln w="12700">
            <a:miter lim="400000"/>
          </a:ln>
        </p:spPr>
      </p:pic>
      <p:pic>
        <p:nvPicPr>
          <p:cNvPr id="167" name="Screen Shot 2017-03-19 at 10.47.37.png"/>
          <p:cNvPicPr>
            <a:picLocks noChangeAspect="1"/>
          </p:cNvPicPr>
          <p:nvPr/>
        </p:nvPicPr>
        <p:blipFill>
          <a:blip r:embed="rId5">
            <a:extLst/>
          </a:blip>
          <a:stretch>
            <a:fillRect/>
          </a:stretch>
        </p:blipFill>
        <p:spPr>
          <a:xfrm>
            <a:off x="3302000" y="930783"/>
            <a:ext cx="17780000" cy="11971044"/>
          </a:xfrm>
          <a:prstGeom prst="rect">
            <a:avLst/>
          </a:prstGeom>
          <a:ln w="12700">
            <a:miter lim="400000"/>
          </a:ln>
        </p:spPr>
      </p:pic>
    </p:spTree>
  </p:cSld>
  <p:clrMapOvr>
    <a:masterClrMapping/>
  </p:clrMapOvr>
  <p:transition xmlns:p14="http://schemas.microsoft.com/office/powerpoint/2010/main" spd="fast" advClick="1" p14:dur="750"/>
</p:sld>
</file>

<file path=ppt/slides/slide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1" name="Shape 171"/>
          <p:cNvSpPr/>
          <p:nvPr/>
        </p:nvSpPr>
        <p:spPr>
          <a:xfrm>
            <a:off x="520700" y="12979400"/>
            <a:ext cx="23317200" cy="0"/>
          </a:xfrm>
          <a:prstGeom prst="line">
            <a:avLst/>
          </a:prstGeom>
          <a:ln w="25400">
            <a:solidFill>
              <a:srgbClr val="000000"/>
            </a:solidFill>
            <a:miter lim="400000"/>
          </a:ln>
        </p:spPr>
        <p:txBody>
          <a:bodyPr lIns="50800" tIns="50800" rIns="50800" bIns="50800" anchor="ctr"/>
          <a:lstStyle/>
          <a:p>
            <a:pPr>
              <a:defRPr sz="3200"/>
            </a:pPr>
          </a:p>
        </p:txBody>
      </p:sp>
      <p:sp>
        <p:nvSpPr>
          <p:cNvPr id="172" name="Shape 172"/>
          <p:cNvSpPr/>
          <p:nvPr/>
        </p:nvSpPr>
        <p:spPr>
          <a:xfrm>
            <a:off x="693126" y="13056973"/>
            <a:ext cx="12241939" cy="499528"/>
          </a:xfrm>
          <a:prstGeom prst="rect">
            <a:avLst/>
          </a:prstGeom>
          <a:ln w="12700">
            <a:miter lim="400000"/>
          </a:ln>
          <a:extLst>
            <a:ext uri="{C572A759-6A51-4108-AA02-DFA0A04FC94B}">
              <ma14:wrappingTextBoxFlag xmlns:ma14="http://schemas.microsoft.com/office/mac/drawingml/2011/main" val="1"/>
            </a:ext>
          </a:extLst>
        </p:spPr>
        <p:txBody>
          <a:bodyPr lIns="76200" tIns="76200" rIns="76200" bIns="76200">
            <a:spAutoFit/>
          </a:bodyPr>
          <a:lstStyle>
            <a:lvl1pPr algn="l" defTabSz="457200">
              <a:tabLst>
                <a:tab pos="533400" algn="l"/>
                <a:tab pos="1066800" algn="l"/>
                <a:tab pos="1600200" algn="l"/>
                <a:tab pos="2133600" algn="l"/>
                <a:tab pos="2667000" algn="l"/>
                <a:tab pos="3200400" algn="l"/>
                <a:tab pos="3733800" algn="l"/>
                <a:tab pos="4267200" algn="l"/>
                <a:tab pos="4800600" algn="l"/>
                <a:tab pos="5334000" algn="l"/>
                <a:tab pos="5867400" algn="l"/>
                <a:tab pos="6400800" algn="l"/>
              </a:tabLst>
              <a:defRPr b="1" sz="2300">
                <a:latin typeface="Helvetica Neue"/>
                <a:ea typeface="Helvetica Neue"/>
                <a:cs typeface="Helvetica Neue"/>
                <a:sym typeface="Helvetica Neue"/>
              </a:defRPr>
            </a:lvl1pPr>
          </a:lstStyle>
          <a:p>
            <a:pPr>
              <a:defRPr b="0"/>
            </a:pPr>
            <a:r>
              <a:rPr b="1"/>
              <a:t>Microservices in the Wild</a:t>
            </a:r>
          </a:p>
        </p:txBody>
      </p:sp>
      <p:pic>
        <p:nvPicPr>
          <p:cNvPr id="173" name="300dpi-BBC.png"/>
          <p:cNvPicPr>
            <a:picLocks noChangeAspect="1"/>
          </p:cNvPicPr>
          <p:nvPr/>
        </p:nvPicPr>
        <p:blipFill>
          <a:blip r:embed="rId3">
            <a:extLst/>
          </a:blip>
          <a:stretch>
            <a:fillRect/>
          </a:stretch>
        </p:blipFill>
        <p:spPr>
          <a:xfrm>
            <a:off x="22243454" y="13156756"/>
            <a:ext cx="1221019" cy="348567"/>
          </a:xfrm>
          <a:prstGeom prst="rect">
            <a:avLst/>
          </a:prstGeom>
          <a:ln w="12700">
            <a:miter lim="400000"/>
          </a:ln>
        </p:spPr>
      </p:pic>
      <p:pic>
        <p:nvPicPr>
          <p:cNvPr id="174" name="attenbroughAndRhino.jpg"/>
          <p:cNvPicPr>
            <a:picLocks noChangeAspect="1"/>
          </p:cNvPicPr>
          <p:nvPr/>
        </p:nvPicPr>
        <p:blipFill>
          <a:blip r:embed="rId4">
            <a:extLst/>
          </a:blip>
          <a:stretch>
            <a:fillRect/>
          </a:stretch>
        </p:blipFill>
        <p:spPr>
          <a:xfrm>
            <a:off x="2865969" y="2113183"/>
            <a:ext cx="19166142" cy="8645926"/>
          </a:xfrm>
          <a:prstGeom prst="rect">
            <a:avLst/>
          </a:prstGeom>
          <a:ln w="12700">
            <a:miter lim="400000"/>
          </a:ln>
        </p:spPr>
      </p:pic>
    </p:spTree>
  </p:cSld>
  <p:clrMapOvr>
    <a:masterClrMapping/>
  </p:clrMapOvr>
  <p:transition xmlns:p14="http://schemas.microsoft.com/office/powerpoint/2010/main" spd="fast" advClick="1" p14:dur="500"/>
</p:sld>
</file>

<file path=ppt/slides/slide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8" name="Shape 178"/>
          <p:cNvSpPr/>
          <p:nvPr/>
        </p:nvSpPr>
        <p:spPr>
          <a:xfrm>
            <a:off x="520700" y="12979400"/>
            <a:ext cx="23317200" cy="0"/>
          </a:xfrm>
          <a:prstGeom prst="line">
            <a:avLst/>
          </a:prstGeom>
          <a:ln w="25400">
            <a:solidFill>
              <a:srgbClr val="000000"/>
            </a:solidFill>
            <a:miter lim="400000"/>
          </a:ln>
        </p:spPr>
        <p:txBody>
          <a:bodyPr lIns="50800" tIns="50800" rIns="50800" bIns="50800" anchor="ctr"/>
          <a:lstStyle/>
          <a:p>
            <a:pPr>
              <a:defRPr sz="3200"/>
            </a:pPr>
          </a:p>
        </p:txBody>
      </p:sp>
      <p:sp>
        <p:nvSpPr>
          <p:cNvPr id="179" name="Shape 179"/>
          <p:cNvSpPr/>
          <p:nvPr/>
        </p:nvSpPr>
        <p:spPr>
          <a:xfrm>
            <a:off x="693126" y="13056973"/>
            <a:ext cx="12253944" cy="499528"/>
          </a:xfrm>
          <a:prstGeom prst="rect">
            <a:avLst/>
          </a:prstGeom>
          <a:ln w="12700">
            <a:miter lim="400000"/>
          </a:ln>
          <a:extLst>
            <a:ext uri="{C572A759-6A51-4108-AA02-DFA0A04FC94B}">
              <ma14:wrappingTextBoxFlag xmlns:ma14="http://schemas.microsoft.com/office/mac/drawingml/2011/main" val="1"/>
            </a:ext>
          </a:extLst>
        </p:spPr>
        <p:txBody>
          <a:bodyPr lIns="76200" tIns="76200" rIns="76200" bIns="76200">
            <a:spAutoFit/>
          </a:bodyPr>
          <a:lstStyle>
            <a:lvl1pPr algn="l" defTabSz="457200">
              <a:tabLst>
                <a:tab pos="533400" algn="l"/>
                <a:tab pos="1066800" algn="l"/>
                <a:tab pos="1600200" algn="l"/>
                <a:tab pos="2133600" algn="l"/>
                <a:tab pos="2667000" algn="l"/>
                <a:tab pos="3200400" algn="l"/>
                <a:tab pos="3733800" algn="l"/>
                <a:tab pos="4267200" algn="l"/>
                <a:tab pos="4800600" algn="l"/>
                <a:tab pos="5334000" algn="l"/>
                <a:tab pos="5867400" algn="l"/>
                <a:tab pos="6400800" algn="l"/>
              </a:tabLst>
              <a:defRPr b="1" sz="2300">
                <a:latin typeface="Helvetica Neue"/>
                <a:ea typeface="Helvetica Neue"/>
                <a:cs typeface="Helvetica Neue"/>
                <a:sym typeface="Helvetica Neue"/>
              </a:defRPr>
            </a:lvl1pPr>
          </a:lstStyle>
          <a:p>
            <a:pPr>
              <a:defRPr b="0"/>
            </a:pPr>
            <a:r>
              <a:rPr b="1"/>
              <a:t>Microservices in the Wild</a:t>
            </a:r>
          </a:p>
        </p:txBody>
      </p:sp>
      <p:pic>
        <p:nvPicPr>
          <p:cNvPr id="180" name="300dpi-BBC.png"/>
          <p:cNvPicPr>
            <a:picLocks noChangeAspect="1"/>
          </p:cNvPicPr>
          <p:nvPr/>
        </p:nvPicPr>
        <p:blipFill>
          <a:blip r:embed="rId3">
            <a:extLst/>
          </a:blip>
          <a:stretch>
            <a:fillRect/>
          </a:stretch>
        </p:blipFill>
        <p:spPr>
          <a:xfrm>
            <a:off x="22243454" y="13156756"/>
            <a:ext cx="1221019" cy="348567"/>
          </a:xfrm>
          <a:prstGeom prst="rect">
            <a:avLst/>
          </a:prstGeom>
          <a:ln w="12700">
            <a:miter lim="400000"/>
          </a:ln>
        </p:spPr>
      </p:pic>
      <p:pic>
        <p:nvPicPr>
          <p:cNvPr id="181" name="image11.png" descr="Screen Shot 2016-04-19 at 15.33.10.png"/>
          <p:cNvPicPr>
            <a:picLocks noChangeAspect="1"/>
          </p:cNvPicPr>
          <p:nvPr/>
        </p:nvPicPr>
        <p:blipFill>
          <a:blip r:embed="rId4">
            <a:extLst/>
          </a:blip>
          <a:stretch>
            <a:fillRect/>
          </a:stretch>
        </p:blipFill>
        <p:spPr>
          <a:xfrm>
            <a:off x="4103203" y="1301749"/>
            <a:ext cx="16152193" cy="10464591"/>
          </a:xfrm>
          <a:prstGeom prst="rect">
            <a:avLst/>
          </a:prstGeom>
          <a:ln w="25400">
            <a:miter lim="400000"/>
          </a:ln>
          <a:effectLst>
            <a:reflection blurRad="0" stA="50000" stPos="0" endA="0" endPos="40000" dist="0" dir="5400000" fadeDir="5400000" sx="100000" sy="-100000" kx="0" ky="0" algn="bl" rotWithShape="0"/>
          </a:effectLst>
        </p:spPr>
      </p:pic>
    </p:spTree>
  </p:cSld>
  <p:clrMapOvr>
    <a:masterClrMapping/>
  </p:clrMapOvr>
  <p:transition xmlns:p14="http://schemas.microsoft.com/office/powerpoint/2010/main" spd="fast" advClick="1" p14:dur="750"/>
</p:sld>
</file>

<file path=ppt/slides/slide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5" name="Shape 185"/>
          <p:cNvSpPr/>
          <p:nvPr/>
        </p:nvSpPr>
        <p:spPr>
          <a:xfrm>
            <a:off x="520700" y="12979400"/>
            <a:ext cx="23317200" cy="0"/>
          </a:xfrm>
          <a:prstGeom prst="line">
            <a:avLst/>
          </a:prstGeom>
          <a:ln w="25400">
            <a:solidFill>
              <a:srgbClr val="000000"/>
            </a:solidFill>
            <a:miter lim="400000"/>
          </a:ln>
        </p:spPr>
        <p:txBody>
          <a:bodyPr lIns="50800" tIns="50800" rIns="50800" bIns="50800" anchor="ctr"/>
          <a:lstStyle/>
          <a:p>
            <a:pPr>
              <a:defRPr sz="3200"/>
            </a:pPr>
          </a:p>
        </p:txBody>
      </p:sp>
      <p:sp>
        <p:nvSpPr>
          <p:cNvPr id="186" name="Shape 186"/>
          <p:cNvSpPr/>
          <p:nvPr/>
        </p:nvSpPr>
        <p:spPr>
          <a:xfrm>
            <a:off x="693126" y="13056973"/>
            <a:ext cx="12253944" cy="499528"/>
          </a:xfrm>
          <a:prstGeom prst="rect">
            <a:avLst/>
          </a:prstGeom>
          <a:ln w="12700">
            <a:miter lim="400000"/>
          </a:ln>
          <a:extLst>
            <a:ext uri="{C572A759-6A51-4108-AA02-DFA0A04FC94B}">
              <ma14:wrappingTextBoxFlag xmlns:ma14="http://schemas.microsoft.com/office/mac/drawingml/2011/main" val="1"/>
            </a:ext>
          </a:extLst>
        </p:spPr>
        <p:txBody>
          <a:bodyPr lIns="76200" tIns="76200" rIns="76200" bIns="76200">
            <a:spAutoFit/>
          </a:bodyPr>
          <a:lstStyle>
            <a:lvl1pPr algn="l" defTabSz="457200">
              <a:tabLst>
                <a:tab pos="533400" algn="l"/>
                <a:tab pos="1066800" algn="l"/>
                <a:tab pos="1600200" algn="l"/>
                <a:tab pos="2133600" algn="l"/>
                <a:tab pos="2667000" algn="l"/>
                <a:tab pos="3200400" algn="l"/>
                <a:tab pos="3733800" algn="l"/>
                <a:tab pos="4267200" algn="l"/>
                <a:tab pos="4800600" algn="l"/>
                <a:tab pos="5334000" algn="l"/>
                <a:tab pos="5867400" algn="l"/>
                <a:tab pos="6400800" algn="l"/>
              </a:tabLst>
              <a:defRPr b="1" sz="2300">
                <a:latin typeface="Helvetica Neue"/>
                <a:ea typeface="Helvetica Neue"/>
                <a:cs typeface="Helvetica Neue"/>
                <a:sym typeface="Helvetica Neue"/>
              </a:defRPr>
            </a:lvl1pPr>
          </a:lstStyle>
          <a:p>
            <a:pPr>
              <a:defRPr b="0"/>
            </a:pPr>
            <a:r>
              <a:rPr b="1"/>
              <a:t>Microservices in the Wild</a:t>
            </a:r>
          </a:p>
        </p:txBody>
      </p:sp>
      <p:pic>
        <p:nvPicPr>
          <p:cNvPr id="187" name="300dpi-BBC.png"/>
          <p:cNvPicPr>
            <a:picLocks noChangeAspect="1"/>
          </p:cNvPicPr>
          <p:nvPr/>
        </p:nvPicPr>
        <p:blipFill>
          <a:blip r:embed="rId3">
            <a:extLst/>
          </a:blip>
          <a:stretch>
            <a:fillRect/>
          </a:stretch>
        </p:blipFill>
        <p:spPr>
          <a:xfrm>
            <a:off x="22243454" y="13156756"/>
            <a:ext cx="1221019" cy="348567"/>
          </a:xfrm>
          <a:prstGeom prst="rect">
            <a:avLst/>
          </a:prstGeom>
          <a:ln w="12700">
            <a:miter lim="400000"/>
          </a:ln>
        </p:spPr>
      </p:pic>
      <p:pic>
        <p:nvPicPr>
          <p:cNvPr id="188" name="image10.png"/>
          <p:cNvPicPr>
            <a:picLocks noChangeAspect="1"/>
          </p:cNvPicPr>
          <p:nvPr/>
        </p:nvPicPr>
        <p:blipFill>
          <a:blip r:embed="rId4">
            <a:extLst/>
          </a:blip>
          <a:srcRect l="0" t="890" r="0" b="889"/>
          <a:stretch>
            <a:fillRect/>
          </a:stretch>
        </p:blipFill>
        <p:spPr>
          <a:xfrm>
            <a:off x="2127448" y="891005"/>
            <a:ext cx="20103510" cy="11056156"/>
          </a:xfrm>
          <a:prstGeom prst="rect">
            <a:avLst/>
          </a:prstGeom>
          <a:ln w="25400">
            <a:miter lim="400000"/>
          </a:ln>
          <a:effectLst>
            <a:reflection blurRad="0" stA="50000" stPos="0" endA="0" endPos="40000" dist="0" dir="5400000" fadeDir="5400000" sx="100000" sy="-100000" kx="0" ky="0" algn="bl" rotWithShape="0"/>
          </a:effectLst>
        </p:spPr>
      </p:pic>
    </p:spTree>
  </p:cSld>
  <p:clrMapOvr>
    <a:masterClrMapping/>
  </p:clrMapOvr>
  <p:transition xmlns:p14="http://schemas.microsoft.com/office/powerpoint/2010/main" spd="fast" advClick="1" p14:dur="500"/>
</p:sld>
</file>

<file path=ppt/slides/slide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2" name="Shape 192"/>
          <p:cNvSpPr/>
          <p:nvPr/>
        </p:nvSpPr>
        <p:spPr>
          <a:xfrm>
            <a:off x="520700" y="12979400"/>
            <a:ext cx="23317200" cy="0"/>
          </a:xfrm>
          <a:prstGeom prst="line">
            <a:avLst/>
          </a:prstGeom>
          <a:ln w="25400">
            <a:solidFill>
              <a:srgbClr val="000000"/>
            </a:solidFill>
            <a:miter lim="400000"/>
          </a:ln>
        </p:spPr>
        <p:txBody>
          <a:bodyPr lIns="50800" tIns="50800" rIns="50800" bIns="50800" anchor="ctr"/>
          <a:lstStyle/>
          <a:p>
            <a:pPr>
              <a:defRPr sz="3200"/>
            </a:pPr>
          </a:p>
        </p:txBody>
      </p:sp>
      <p:sp>
        <p:nvSpPr>
          <p:cNvPr id="193" name="Shape 193"/>
          <p:cNvSpPr/>
          <p:nvPr/>
        </p:nvSpPr>
        <p:spPr>
          <a:xfrm>
            <a:off x="693126" y="13056973"/>
            <a:ext cx="12253944" cy="499528"/>
          </a:xfrm>
          <a:prstGeom prst="rect">
            <a:avLst/>
          </a:prstGeom>
          <a:ln w="12700">
            <a:miter lim="400000"/>
          </a:ln>
          <a:extLst>
            <a:ext uri="{C572A759-6A51-4108-AA02-DFA0A04FC94B}">
              <ma14:wrappingTextBoxFlag xmlns:ma14="http://schemas.microsoft.com/office/mac/drawingml/2011/main" val="1"/>
            </a:ext>
          </a:extLst>
        </p:spPr>
        <p:txBody>
          <a:bodyPr lIns="76200" tIns="76200" rIns="76200" bIns="76200">
            <a:spAutoFit/>
          </a:bodyPr>
          <a:lstStyle>
            <a:lvl1pPr algn="l" defTabSz="457200">
              <a:tabLst>
                <a:tab pos="533400" algn="l"/>
                <a:tab pos="1066800" algn="l"/>
                <a:tab pos="1600200" algn="l"/>
                <a:tab pos="2133600" algn="l"/>
                <a:tab pos="2667000" algn="l"/>
                <a:tab pos="3200400" algn="l"/>
                <a:tab pos="3733800" algn="l"/>
                <a:tab pos="4267200" algn="l"/>
                <a:tab pos="4800600" algn="l"/>
                <a:tab pos="5334000" algn="l"/>
                <a:tab pos="5867400" algn="l"/>
                <a:tab pos="6400800" algn="l"/>
              </a:tabLst>
              <a:defRPr b="1" sz="2300">
                <a:latin typeface="Helvetica Neue"/>
                <a:ea typeface="Helvetica Neue"/>
                <a:cs typeface="Helvetica Neue"/>
                <a:sym typeface="Helvetica Neue"/>
              </a:defRPr>
            </a:lvl1pPr>
          </a:lstStyle>
          <a:p>
            <a:pPr>
              <a:defRPr b="0"/>
            </a:pPr>
            <a:r>
              <a:rPr b="1"/>
              <a:t>Microservices in the Wild</a:t>
            </a:r>
          </a:p>
        </p:txBody>
      </p:sp>
      <p:pic>
        <p:nvPicPr>
          <p:cNvPr id="194" name="300dpi-BBC.png"/>
          <p:cNvPicPr>
            <a:picLocks noChangeAspect="1"/>
          </p:cNvPicPr>
          <p:nvPr/>
        </p:nvPicPr>
        <p:blipFill>
          <a:blip r:embed="rId3">
            <a:extLst/>
          </a:blip>
          <a:stretch>
            <a:fillRect/>
          </a:stretch>
        </p:blipFill>
        <p:spPr>
          <a:xfrm>
            <a:off x="22243454" y="13156756"/>
            <a:ext cx="1221019" cy="348567"/>
          </a:xfrm>
          <a:prstGeom prst="rect">
            <a:avLst/>
          </a:prstGeom>
          <a:ln w="12700">
            <a:miter lim="400000"/>
          </a:ln>
        </p:spPr>
      </p:pic>
      <p:sp>
        <p:nvSpPr>
          <p:cNvPr id="195" name="Shape 195"/>
          <p:cNvSpPr/>
          <p:nvPr/>
        </p:nvSpPr>
        <p:spPr>
          <a:xfrm>
            <a:off x="13062914" y="948441"/>
            <a:ext cx="18500817" cy="1592762"/>
          </a:xfrm>
          <a:prstGeom prst="rect">
            <a:avLst/>
          </a:prstGeom>
          <a:ln w="12700">
            <a:miter lim="400000"/>
          </a:ln>
          <a:extLst>
            <a:ext uri="{C572A759-6A51-4108-AA02-DFA0A04FC94B}">
              <ma14:wrappingTextBoxFlag xmlns:ma14="http://schemas.microsoft.com/office/mac/drawingml/2011/main" val="1"/>
            </a:ext>
          </a:extLst>
        </p:spPr>
        <p:txBody>
          <a:bodyPr lIns="76200" tIns="76200" rIns="76200" bIns="76200"/>
          <a:lstStyle>
            <a:lvl1pPr algn="l" defTabSz="819150">
              <a:lnSpc>
                <a:spcPct val="80000"/>
              </a:lnSpc>
              <a:defRPr b="1" sz="9800">
                <a:solidFill>
                  <a:srgbClr val="282828"/>
                </a:solidFill>
                <a:latin typeface="Helvetica Neue"/>
                <a:ea typeface="Helvetica Neue"/>
                <a:cs typeface="Helvetica Neue"/>
                <a:sym typeface="Helvetica Neue"/>
              </a:defRPr>
            </a:lvl1pPr>
          </a:lstStyle>
          <a:p>
            <a:pPr/>
            <a:r>
              <a:t>Bitesize website</a:t>
            </a:r>
          </a:p>
        </p:txBody>
      </p:sp>
      <p:pic>
        <p:nvPicPr>
          <p:cNvPr id="196" name="Screen Shot 2016-10-18 at 11.28.00.png"/>
          <p:cNvPicPr>
            <a:picLocks noChangeAspect="1"/>
          </p:cNvPicPr>
          <p:nvPr/>
        </p:nvPicPr>
        <p:blipFill>
          <a:blip r:embed="rId4">
            <a:extLst/>
          </a:blip>
          <a:stretch>
            <a:fillRect/>
          </a:stretch>
        </p:blipFill>
        <p:spPr>
          <a:xfrm>
            <a:off x="15119146" y="6734257"/>
            <a:ext cx="7646899" cy="5305228"/>
          </a:xfrm>
          <a:prstGeom prst="rect">
            <a:avLst/>
          </a:prstGeom>
          <a:ln w="12700">
            <a:miter lim="400000"/>
          </a:ln>
        </p:spPr>
      </p:pic>
      <p:pic>
        <p:nvPicPr>
          <p:cNvPr id="197" name="pasted-image.pdf"/>
          <p:cNvPicPr>
            <a:picLocks noChangeAspect="1"/>
          </p:cNvPicPr>
          <p:nvPr/>
        </p:nvPicPr>
        <p:blipFill>
          <a:blip r:embed="rId5">
            <a:extLst/>
          </a:blip>
          <a:stretch>
            <a:fillRect/>
          </a:stretch>
        </p:blipFill>
        <p:spPr>
          <a:xfrm>
            <a:off x="3873500" y="1905000"/>
            <a:ext cx="6870700" cy="9721287"/>
          </a:xfrm>
          <a:prstGeom prst="rect">
            <a:avLst/>
          </a:prstGeom>
          <a:ln w="12700">
            <a:miter lim="400000"/>
          </a:ln>
        </p:spPr>
      </p:pic>
    </p:spTree>
  </p:cSld>
  <p:clrMapOvr>
    <a:masterClrMapping/>
  </p:clrMapOvr>
  <p:transition xmlns:p14="http://schemas.microsoft.com/office/powerpoint/2010/main" spd="fast" advClick="1" p14:dur="500"/>
</p:sld>
</file>

<file path=ppt/theme/_rels/theme1.xml.rels><?xml version="1.0" encoding="UTF-8" standalone="yes"?><Relationships xmlns="http://schemas.openxmlformats.org/package/2006/relationships"><Relationship Id="rId1" Type="http://schemas.openxmlformats.org/officeDocument/2006/relationships/image" Target="../media/image1.png"/></Relationships>

</file>

<file path=ppt/theme/_rels/theme2.xml.rels><?xml version="1.0" encoding="UTF-8" standalone="yes"?><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xmlns:r="http://schemas.openxmlformats.org/officeDocument/2006/relationships"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5400" dir="5400000">
              <a:srgbClr val="000000">
                <a:alpha val="50000"/>
              </a:srgbClr>
            </a:outerShdw>
          </a:effectLst>
        </a:effectStyle>
        <a:effectStyle>
          <a:effectLst>
            <a:outerShdw sx="100000" sy="100000" kx="0" ky="0" algn="b" rotWithShape="0" blurRad="50800" dist="12700" dir="0">
              <a:srgbClr val="000000">
                <a:alpha val="50000"/>
              </a:srgbClr>
            </a:outerShdw>
          </a:effectLst>
        </a:effectStyle>
        <a:effectStyle>
          <a:effectLst>
            <a:outerShdw sx="100000" sy="100000" kx="0" ky="0" algn="b" rotWithShape="0" blurRad="38100" dist="25400" dir="540000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5400" dir="5400000">
              <a:srgbClr val="000000">
                <a:alpha val="50000"/>
              </a:srgbClr>
            </a:outerShdw>
          </a:effectLst>
        </a:effectStyle>
        <a:effectStyle>
          <a:effectLst>
            <a:outerShdw sx="100000" sy="100000" kx="0" ky="0" algn="b" rotWithShape="0" blurRad="50800" dist="12700" dir="0">
              <a:srgbClr val="000000">
                <a:alpha val="50000"/>
              </a:srgbClr>
            </a:outerShdw>
          </a:effectLst>
        </a:effectStyle>
        <a:effectStyle>
          <a:effectLst>
            <a:outerShdw sx="100000" sy="100000" kx="0" ky="0" algn="b" rotWithShape="0" blurRad="38100" dist="25400" dir="540000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